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9" r:id="rId14"/>
    <p:sldId id="270" r:id="rId15"/>
    <p:sldId id="268" r:id="rId16"/>
    <p:sldId id="272" r:id="rId17"/>
    <p:sldId id="271" r:id="rId18"/>
    <p:sldId id="273" r:id="rId19"/>
    <p:sldId id="274"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073" autoAdjust="0"/>
    <p:restoredTop sz="94660"/>
  </p:normalViewPr>
  <p:slideViewPr>
    <p:cSldViewPr>
      <p:cViewPr varScale="1">
        <p:scale>
          <a:sx n="70" d="100"/>
          <a:sy n="70" d="100"/>
        </p:scale>
        <p:origin x="1362"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8000"/>
            </a:lvl1pPr>
          </a:lstStyle>
          <a:p>
            <a:r>
              <a:rPr lang="en-US" smtClean="0"/>
              <a:t>Click to edit Master title style</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216C5678-EE20-4FA5-88E2-6E0BD67A2E26}" type="datetime1">
              <a:rPr lang="en-US" smtClean="0"/>
              <a:pPr/>
              <a:t>8/29/2016</a:t>
            </a:fld>
            <a:endParaRPr lang="en-US" dirty="0"/>
          </a:p>
        </p:txBody>
      </p:sp>
      <p:sp>
        <p:nvSpPr>
          <p:cNvPr id="8" name="Slide Number Placeholder 7"/>
          <p:cNvSpPr>
            <a:spLocks noGrp="1"/>
          </p:cNvSpPr>
          <p:nvPr>
            <p:ph type="sldNum" sz="quarter" idx="11"/>
          </p:nvPr>
        </p:nvSpPr>
        <p:spPr/>
        <p:txBody>
          <a:bodyPr/>
          <a:lstStyle/>
          <a:p>
            <a:fld id="{BA9B540C-44DA-4F69-89C9-7C84606640D3}" type="slidenum">
              <a:rPr lang="en-US" smtClean="0"/>
              <a:pPr/>
              <a:t>‹#›</a:t>
            </a:fld>
            <a:endParaRPr lang="en-US" dirty="0"/>
          </a:p>
        </p:txBody>
      </p:sp>
      <p:sp>
        <p:nvSpPr>
          <p:cNvPr id="9" name="Footer Placeholder 8"/>
          <p:cNvSpPr>
            <a:spLocks noGrp="1"/>
          </p:cNvSpPr>
          <p:nvPr>
            <p:ph type="ftr" sz="quarter" idx="12"/>
          </p:nvPr>
        </p:nvSpPr>
        <p:spPr/>
        <p:txBody>
          <a:bodyPr/>
          <a:lstStyle/>
          <a:p>
            <a:r>
              <a:rPr lang="en-US" smtClean="0"/>
              <a:t>Footer Text</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A051B39-B140-43FE-96DB-472A2B59CE7C}" type="datetime1">
              <a:rPr lang="en-US" smtClean="0"/>
              <a:pPr/>
              <a:t>8/29/2016</a:t>
            </a:fld>
            <a:endParaRPr lang="en-US"/>
          </a:p>
        </p:txBody>
      </p:sp>
      <p:sp>
        <p:nvSpPr>
          <p:cNvPr id="5" name="Footer Placeholder 4"/>
          <p:cNvSpPr>
            <a:spLocks noGrp="1"/>
          </p:cNvSpPr>
          <p:nvPr>
            <p:ph type="ftr" sz="quarter" idx="11"/>
          </p:nvPr>
        </p:nvSpPr>
        <p:spPr/>
        <p:txBody>
          <a:bodyPr/>
          <a:lstStyle/>
          <a:p>
            <a:r>
              <a:rPr lang="en-US" smtClean="0"/>
              <a:t>Footer Text</a:t>
            </a:r>
            <a:endParaRPr lang="en-US"/>
          </a:p>
        </p:txBody>
      </p:sp>
      <p:sp>
        <p:nvSpPr>
          <p:cNvPr id="6" name="Slide Number Placeholder 5"/>
          <p:cNvSpPr>
            <a:spLocks noGrp="1"/>
          </p:cNvSpPr>
          <p:nvPr>
            <p:ph type="sldNum" sz="quarter" idx="12"/>
          </p:nvPr>
        </p:nvSpPr>
        <p:spPr/>
        <p:txBody>
          <a:bodyPr/>
          <a:lstStyle/>
          <a:p>
            <a:fld id="{BA9B540C-44DA-4F69-89C9-7C84606640D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A600BB2-27C5-458B-ABCE-839C88CF47CE}" type="datetime1">
              <a:rPr lang="en-US" smtClean="0"/>
              <a:pPr/>
              <a:t>8/29/2016</a:t>
            </a:fld>
            <a:endParaRPr lang="en-US"/>
          </a:p>
        </p:txBody>
      </p:sp>
      <p:sp>
        <p:nvSpPr>
          <p:cNvPr id="5" name="Footer Placeholder 4"/>
          <p:cNvSpPr>
            <a:spLocks noGrp="1"/>
          </p:cNvSpPr>
          <p:nvPr>
            <p:ph type="ftr" sz="quarter" idx="11"/>
          </p:nvPr>
        </p:nvSpPr>
        <p:spPr/>
        <p:txBody>
          <a:bodyPr/>
          <a:lstStyle/>
          <a:p>
            <a:r>
              <a:rPr lang="en-US" smtClean="0"/>
              <a:t>Footer Text</a:t>
            </a:r>
            <a:endParaRPr lang="en-US"/>
          </a:p>
        </p:txBody>
      </p:sp>
      <p:sp>
        <p:nvSpPr>
          <p:cNvPr id="6" name="Slide Number Placeholder 5"/>
          <p:cNvSpPr>
            <a:spLocks noGrp="1"/>
          </p:cNvSpPr>
          <p:nvPr>
            <p:ph type="sldNum" sz="quarter" idx="12"/>
          </p:nvPr>
        </p:nvSpPr>
        <p:spPr/>
        <p:txBody>
          <a:bodyPr/>
          <a:lstStyle/>
          <a:p>
            <a:fld id="{BA9B540C-44DA-4F69-89C9-7C84606640D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10"/>
          </p:nvPr>
        </p:nvSpPr>
        <p:spPr/>
        <p:txBody>
          <a:bodyPr/>
          <a:lstStyle/>
          <a:p>
            <a:fld id="{B11D738E-8962-435F-8C43-147B8DD7E819}" type="datetime1">
              <a:rPr lang="en-US" smtClean="0"/>
              <a:pPr/>
              <a:t>8/29/2016</a:t>
            </a:fld>
            <a:endParaRPr lang="en-US"/>
          </a:p>
        </p:txBody>
      </p:sp>
      <p:sp>
        <p:nvSpPr>
          <p:cNvPr id="5" name="Footer Placeholder 4"/>
          <p:cNvSpPr>
            <a:spLocks noGrp="1"/>
          </p:cNvSpPr>
          <p:nvPr>
            <p:ph type="ftr" sz="quarter" idx="11"/>
          </p:nvPr>
        </p:nvSpPr>
        <p:spPr/>
        <p:txBody>
          <a:bodyPr/>
          <a:lstStyle/>
          <a:p>
            <a:r>
              <a:rPr lang="en-US" smtClean="0"/>
              <a:t>Footer Text</a:t>
            </a:r>
            <a:endParaRPr lang="en-US"/>
          </a:p>
        </p:txBody>
      </p:sp>
      <p:sp>
        <p:nvSpPr>
          <p:cNvPr id="6" name="Slide Number Placeholder 5"/>
          <p:cNvSpPr>
            <a:spLocks noGrp="1"/>
          </p:cNvSpPr>
          <p:nvPr>
            <p:ph type="sldNum" sz="quarter" idx="12"/>
          </p:nvPr>
        </p:nvSpPr>
        <p:spPr/>
        <p:txBody>
          <a:bodyPr/>
          <a:lstStyle/>
          <a:p>
            <a:fld id="{BA9B540C-44DA-4F69-89C9-7C84606640D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4068763"/>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9CAEA93-55E7-4DA9-90C2-089A26EEFEC4}" type="datetime1">
              <a:rPr lang="en-US" smtClean="0"/>
              <a:pPr/>
              <a:t>8/29/2016</a:t>
            </a:fld>
            <a:endParaRPr lang="en-US"/>
          </a:p>
        </p:txBody>
      </p:sp>
      <p:sp>
        <p:nvSpPr>
          <p:cNvPr id="5" name="Footer Placeholder 4"/>
          <p:cNvSpPr>
            <a:spLocks noGrp="1"/>
          </p:cNvSpPr>
          <p:nvPr>
            <p:ph type="ftr" sz="quarter" idx="11"/>
          </p:nvPr>
        </p:nvSpPr>
        <p:spPr/>
        <p:txBody>
          <a:bodyPr/>
          <a:lstStyle/>
          <a:p>
            <a:r>
              <a:rPr lang="en-US" smtClean="0"/>
              <a:t>Footer Text</a:t>
            </a:r>
            <a:endParaRPr lang="en-US"/>
          </a:p>
        </p:txBody>
      </p:sp>
      <p:sp>
        <p:nvSpPr>
          <p:cNvPr id="6" name="Slide Number Placeholder 5"/>
          <p:cNvSpPr>
            <a:spLocks noGrp="1"/>
          </p:cNvSpPr>
          <p:nvPr>
            <p:ph type="sldNum" sz="quarter" idx="12"/>
          </p:nvPr>
        </p:nvSpPr>
        <p:spPr/>
        <p:txBody>
          <a:bodyPr/>
          <a:lstStyle/>
          <a:p>
            <a:fld id="{BA9B540C-44DA-4F69-89C9-7C84606640D3}" type="slidenum">
              <a:rPr lang="en-US" smtClean="0"/>
              <a:pPr/>
              <a:t>‹#›</a:t>
            </a:fld>
            <a:endParaRPr lang="en-US"/>
          </a:p>
        </p:txBody>
      </p:sp>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5" name="Date Placeholder 4"/>
          <p:cNvSpPr>
            <a:spLocks noGrp="1"/>
          </p:cNvSpPr>
          <p:nvPr>
            <p:ph type="dt" sz="half" idx="10"/>
          </p:nvPr>
        </p:nvSpPr>
        <p:spPr/>
        <p:txBody>
          <a:bodyPr/>
          <a:lstStyle/>
          <a:p>
            <a:fld id="{E34CF3C7-6809-4F39-BD67-A75817BDDE0A}" type="datetime1">
              <a:rPr lang="en-US" smtClean="0"/>
              <a:pPr/>
              <a:t>8/29/2016</a:t>
            </a:fld>
            <a:endParaRPr lang="en-US"/>
          </a:p>
        </p:txBody>
      </p:sp>
      <p:sp>
        <p:nvSpPr>
          <p:cNvPr id="6" name="Footer Placeholder 5"/>
          <p:cNvSpPr>
            <a:spLocks noGrp="1"/>
          </p:cNvSpPr>
          <p:nvPr>
            <p:ph type="ftr" sz="quarter" idx="11"/>
          </p:nvPr>
        </p:nvSpPr>
        <p:spPr/>
        <p:txBody>
          <a:bodyPr/>
          <a:lstStyle/>
          <a:p>
            <a:r>
              <a:rPr lang="en-US" smtClean="0"/>
              <a:t>Footer Text</a:t>
            </a:r>
            <a:endParaRPr lang="en-US"/>
          </a:p>
        </p:txBody>
      </p:sp>
      <p:sp>
        <p:nvSpPr>
          <p:cNvPr id="7" name="Slide Number Placeholder 6"/>
          <p:cNvSpPr>
            <a:spLocks noGrp="1"/>
          </p:cNvSpPr>
          <p:nvPr>
            <p:ph type="sldNum" sz="quarter" idx="12"/>
          </p:nvPr>
        </p:nvSpPr>
        <p:spPr/>
        <p:txBody>
          <a:bodyPr/>
          <a:lstStyle/>
          <a:p>
            <a:fld id="{BA9B540C-44DA-4F69-89C9-7C84606640D3}" type="slidenum">
              <a:rPr lang="en-US" smtClean="0"/>
              <a:pPr/>
              <a:t>‹#›</a:t>
            </a:fld>
            <a:endParaRPr lang="en-US"/>
          </a:p>
        </p:txBody>
      </p:sp>
      <p:sp>
        <p:nvSpPr>
          <p:cNvPr id="9" name="Content Placeholder 8"/>
          <p:cNvSpPr>
            <a:spLocks noGrp="1"/>
          </p:cNvSpPr>
          <p:nvPr>
            <p:ph sz="quarter" idx="13"/>
          </p:nvPr>
        </p:nvSpPr>
        <p:spPr>
          <a:xfrm>
            <a:off x="365760" y="1600200"/>
            <a:ext cx="4041648" cy="452628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F7EAEB24-CE78-465C-A726-91D0868FA48F}" type="datetime1">
              <a:rPr lang="en-US" smtClean="0"/>
              <a:pPr/>
              <a:t>8/29/2016</a:t>
            </a:fld>
            <a:endParaRPr lang="en-US"/>
          </a:p>
        </p:txBody>
      </p:sp>
      <p:sp>
        <p:nvSpPr>
          <p:cNvPr id="8" name="Footer Placeholder 7"/>
          <p:cNvSpPr>
            <a:spLocks noGrp="1"/>
          </p:cNvSpPr>
          <p:nvPr>
            <p:ph type="ftr" sz="quarter" idx="11"/>
          </p:nvPr>
        </p:nvSpPr>
        <p:spPr/>
        <p:txBody>
          <a:bodyPr/>
          <a:lstStyle/>
          <a:p>
            <a:r>
              <a:rPr lang="en-US" smtClean="0"/>
              <a:t>Footer Text</a:t>
            </a:r>
            <a:endParaRPr lang="en-US"/>
          </a:p>
        </p:txBody>
      </p:sp>
      <p:sp>
        <p:nvSpPr>
          <p:cNvPr id="9" name="Slide Number Placeholder 8"/>
          <p:cNvSpPr>
            <a:spLocks noGrp="1"/>
          </p:cNvSpPr>
          <p:nvPr>
            <p:ph type="sldNum" sz="quarter" idx="12"/>
          </p:nvPr>
        </p:nvSpPr>
        <p:spPr/>
        <p:txBody>
          <a:bodyPr/>
          <a:lstStyle/>
          <a:p>
            <a:fld id="{BA9B540C-44DA-4F69-89C9-7C84606640D3}" type="slidenum">
              <a:rPr lang="en-US" smtClean="0"/>
              <a:pPr/>
              <a:t>‹#›</a:t>
            </a:fld>
            <a:endParaRPr lang="en-US"/>
          </a:p>
        </p:txBody>
      </p:sp>
      <p:sp>
        <p:nvSpPr>
          <p:cNvPr id="11" name="Content Placeholder 10"/>
          <p:cNvSpPr>
            <a:spLocks noGrp="1"/>
          </p:cNvSpPr>
          <p:nvPr>
            <p:ph sz="quarter" idx="13"/>
          </p:nvPr>
        </p:nvSpPr>
        <p:spPr>
          <a:xfrm>
            <a:off x="457200" y="2212848"/>
            <a:ext cx="4041648" cy="391363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0BAADF0-1749-4E8B-9691-B44A5F8C0895}" type="datetime1">
              <a:rPr lang="en-US" smtClean="0"/>
              <a:pPr/>
              <a:t>8/29/2016</a:t>
            </a:fld>
            <a:endParaRPr lang="en-US"/>
          </a:p>
        </p:txBody>
      </p:sp>
      <p:sp>
        <p:nvSpPr>
          <p:cNvPr id="4" name="Footer Placeholder 3"/>
          <p:cNvSpPr>
            <a:spLocks noGrp="1"/>
          </p:cNvSpPr>
          <p:nvPr>
            <p:ph type="ftr" sz="quarter" idx="11"/>
          </p:nvPr>
        </p:nvSpPr>
        <p:spPr/>
        <p:txBody>
          <a:bodyPr/>
          <a:lstStyle/>
          <a:p>
            <a:r>
              <a:rPr lang="en-US" smtClean="0"/>
              <a:t>Footer Text</a:t>
            </a:r>
            <a:endParaRPr lang="en-US"/>
          </a:p>
        </p:txBody>
      </p:sp>
      <p:sp>
        <p:nvSpPr>
          <p:cNvPr id="5" name="Slide Number Placeholder 4"/>
          <p:cNvSpPr>
            <a:spLocks noGrp="1"/>
          </p:cNvSpPr>
          <p:nvPr>
            <p:ph type="sldNum" sz="quarter" idx="12"/>
          </p:nvPr>
        </p:nvSpPr>
        <p:spPr/>
        <p:txBody>
          <a:bodyPr/>
          <a:lstStyle/>
          <a:p>
            <a:fld id="{BA9B540C-44DA-4F69-89C9-7C84606640D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8AF628A-A867-4937-BBE5-207DB6F9C51A}" type="datetime1">
              <a:rPr lang="en-US" smtClean="0"/>
              <a:pPr/>
              <a:t>8/29/2016</a:t>
            </a:fld>
            <a:endParaRPr lang="en-US"/>
          </a:p>
        </p:txBody>
      </p:sp>
      <p:sp>
        <p:nvSpPr>
          <p:cNvPr id="3" name="Footer Placeholder 2"/>
          <p:cNvSpPr>
            <a:spLocks noGrp="1"/>
          </p:cNvSpPr>
          <p:nvPr>
            <p:ph type="ftr" sz="quarter" idx="11"/>
          </p:nvPr>
        </p:nvSpPr>
        <p:spPr/>
        <p:txBody>
          <a:bodyPr/>
          <a:lstStyle/>
          <a:p>
            <a:r>
              <a:rPr lang="en-US" smtClean="0"/>
              <a:t>Footer Text</a:t>
            </a:r>
            <a:endParaRPr lang="en-US"/>
          </a:p>
        </p:txBody>
      </p:sp>
      <p:sp>
        <p:nvSpPr>
          <p:cNvPr id="4" name="Slide Number Placeholder 3"/>
          <p:cNvSpPr>
            <a:spLocks noGrp="1"/>
          </p:cNvSpPr>
          <p:nvPr>
            <p:ph type="sldNum" sz="quarter" idx="12"/>
          </p:nvPr>
        </p:nvSpPr>
        <p:spPr/>
        <p:txBody>
          <a:bodyPr/>
          <a:lstStyle/>
          <a:p>
            <a:fld id="{BA9B540C-44DA-4F69-89C9-7C84606640D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18BBB94-68E6-4675-A946-F1C5994EDBD7}" type="datetime1">
              <a:rPr lang="en-US" smtClean="0"/>
              <a:pPr/>
              <a:t>8/29/2016</a:t>
            </a:fld>
            <a:endParaRPr lang="en-US"/>
          </a:p>
        </p:txBody>
      </p:sp>
      <p:sp>
        <p:nvSpPr>
          <p:cNvPr id="6" name="Footer Placeholder 5"/>
          <p:cNvSpPr>
            <a:spLocks noGrp="1"/>
          </p:cNvSpPr>
          <p:nvPr>
            <p:ph type="ftr" sz="quarter" idx="11"/>
          </p:nvPr>
        </p:nvSpPr>
        <p:spPr/>
        <p:txBody>
          <a:bodyPr/>
          <a:lstStyle/>
          <a:p>
            <a:r>
              <a:rPr lang="en-US" smtClean="0"/>
              <a:t>Footer Text</a:t>
            </a:r>
            <a:endParaRPr lang="en-US"/>
          </a:p>
        </p:txBody>
      </p:sp>
      <p:sp>
        <p:nvSpPr>
          <p:cNvPr id="7" name="Slide Number Placeholder 6"/>
          <p:cNvSpPr>
            <a:spLocks noGrp="1"/>
          </p:cNvSpPr>
          <p:nvPr>
            <p:ph type="sldNum" sz="quarter" idx="12"/>
          </p:nvPr>
        </p:nvSpPr>
        <p:spPr/>
        <p:txBody>
          <a:bodyPr/>
          <a:lstStyle/>
          <a:p>
            <a:fld id="{BA9B540C-44DA-4F69-89C9-7C84606640D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nchor="b"/>
          <a:lstStyle>
            <a:lvl1pPr algn="ctr">
              <a:lnSpc>
                <a:spcPct val="100000"/>
              </a:lnSpc>
              <a:defRPr sz="2800" b="0"/>
            </a:lvl1pPr>
          </a:lstStyle>
          <a:p>
            <a:r>
              <a:rPr lang="en-US" smtClean="0"/>
              <a:t>Click to edit Master title style</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C3B8377-21E3-4835-B75D-4E2847E2750F}" type="datetime1">
              <a:rPr lang="en-US" smtClean="0"/>
              <a:pPr/>
              <a:t>8/29/2016</a:t>
            </a:fld>
            <a:endParaRPr lang="en-US"/>
          </a:p>
        </p:txBody>
      </p:sp>
      <p:sp>
        <p:nvSpPr>
          <p:cNvPr id="6" name="Footer Placeholder 5"/>
          <p:cNvSpPr>
            <a:spLocks noGrp="1"/>
          </p:cNvSpPr>
          <p:nvPr>
            <p:ph type="ftr" sz="quarter" idx="11"/>
          </p:nvPr>
        </p:nvSpPr>
        <p:spPr/>
        <p:txBody>
          <a:bodyPr/>
          <a:lstStyle/>
          <a:p>
            <a:r>
              <a:rPr lang="en-US" smtClean="0"/>
              <a:t>Footer Text</a:t>
            </a:r>
            <a:endParaRPr lang="en-US"/>
          </a:p>
        </p:txBody>
      </p:sp>
      <p:sp>
        <p:nvSpPr>
          <p:cNvPr id="7" name="Slide Number Placeholder 6"/>
          <p:cNvSpPr>
            <a:spLocks noGrp="1"/>
          </p:cNvSpPr>
          <p:nvPr>
            <p:ph type="sldNum" sz="quarter" idx="12"/>
          </p:nvPr>
        </p:nvSpPr>
        <p:spPr/>
        <p:txBody>
          <a:bodyPr/>
          <a:lstStyle/>
          <a:p>
            <a:fld id="{BA9B540C-44DA-4F69-89C9-7C84606640D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B0C4986D-6BE9-4264-908F-02DB36FD8D6C}" type="datetime1">
              <a:rPr lang="en-US" smtClean="0"/>
              <a:pPr/>
              <a:t>8/29/2016</a:t>
            </a:fld>
            <a:endParaRPr lang="en-US" dirty="0"/>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r>
              <a:rPr lang="en-US" smtClean="0"/>
              <a:t>Footer Text</a:t>
            </a:r>
            <a:endParaRPr lang="en-US" dirty="0"/>
          </a:p>
        </p:txBody>
      </p:sp>
      <p:sp>
        <p:nvSpPr>
          <p:cNvPr id="6" name="Slide Number Placeholder 5"/>
          <p:cNvSpPr>
            <a:spLocks noGrp="1"/>
          </p:cNvSpPr>
          <p:nvPr>
            <p:ph type="sldNum" sz="quarter" idx="4"/>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BA9B540C-44DA-4F69-89C9-7C84606640D3}" type="slidenum">
              <a:rPr lang="en-US" smtClean="0"/>
              <a:pPr/>
              <a:t>‹#›</a:t>
            </a:fld>
            <a:endParaRPr lang="en-US" dirty="0"/>
          </a:p>
        </p:txBody>
      </p:sp>
      <p:sp>
        <p:nvSpPr>
          <p:cNvPr id="7" name="Oval 6"/>
          <p:cNvSpPr/>
          <p:nvPr/>
        </p:nvSpPr>
        <p:spPr>
          <a:xfrm>
            <a:off x="845776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Oval 7"/>
          <p:cNvSpPr/>
          <p:nvPr/>
        </p:nvSpPr>
        <p:spPr>
          <a:xfrm>
            <a:off x="569119"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mailto:maura.masters@austinisd.org"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www.wiley.com/WileyCDA/Section/id-823521.html"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www.youtube.com/watch?v=8wDTMBeigRw"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www.youtube.com/watch?v=sxm13Dgskm4"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AVID Tutorials Crash Course for Tutors</a:t>
            </a:r>
            <a:endParaRPr lang="en-US" dirty="0"/>
          </a:p>
        </p:txBody>
      </p:sp>
      <p:sp>
        <p:nvSpPr>
          <p:cNvPr id="3" name="Subtitle 2"/>
          <p:cNvSpPr>
            <a:spLocks noGrp="1"/>
          </p:cNvSpPr>
          <p:nvPr>
            <p:ph type="subTitle" idx="1"/>
          </p:nvPr>
        </p:nvSpPr>
        <p:spPr/>
        <p:txBody>
          <a:bodyPr/>
          <a:lstStyle/>
          <a:p>
            <a:r>
              <a:rPr lang="en-US" b="1" dirty="0" err="1" smtClean="0"/>
              <a:t>Gettin</a:t>
            </a:r>
            <a:r>
              <a:rPr lang="en-US" b="1" dirty="0" smtClean="0"/>
              <a:t>’ it done at Austin High</a:t>
            </a:r>
            <a:endParaRPr lang="en-US" b="1" dirty="0"/>
          </a:p>
        </p:txBody>
      </p:sp>
      <p:sp>
        <p:nvSpPr>
          <p:cNvPr id="4" name="Date Placeholder 3"/>
          <p:cNvSpPr>
            <a:spLocks noGrp="1"/>
          </p:cNvSpPr>
          <p:nvPr>
            <p:ph type="dt" sz="half" idx="10"/>
          </p:nvPr>
        </p:nvSpPr>
        <p:spPr/>
        <p:txBody>
          <a:bodyPr/>
          <a:lstStyle/>
          <a:p>
            <a:fld id="{216C5678-EE20-4FA5-88E2-6E0BD67A2E26}" type="datetime1">
              <a:rPr lang="en-US" smtClean="0"/>
              <a:pPr/>
              <a:t>8/29/2016</a:t>
            </a:fld>
            <a:endParaRPr lang="en-US" dirty="0"/>
          </a:p>
        </p:txBody>
      </p:sp>
      <p:sp>
        <p:nvSpPr>
          <p:cNvPr id="5" name="Slide Number Placeholder 4"/>
          <p:cNvSpPr>
            <a:spLocks noGrp="1"/>
          </p:cNvSpPr>
          <p:nvPr>
            <p:ph type="sldNum" sz="quarter" idx="11"/>
          </p:nvPr>
        </p:nvSpPr>
        <p:spPr/>
        <p:txBody>
          <a:bodyPr/>
          <a:lstStyle/>
          <a:p>
            <a:fld id="{BA9B540C-44DA-4F69-89C9-7C84606640D3}" type="slidenum">
              <a:rPr lang="en-US" smtClean="0"/>
              <a:pPr/>
              <a:t>1</a:t>
            </a:fld>
            <a:endParaRPr lang="en-US" dirty="0"/>
          </a:p>
        </p:txBody>
      </p:sp>
      <p:sp>
        <p:nvSpPr>
          <p:cNvPr id="6" name="Footer Placeholder 5"/>
          <p:cNvSpPr>
            <a:spLocks noGrp="1"/>
          </p:cNvSpPr>
          <p:nvPr>
            <p:ph type="ftr" sz="quarter" idx="12"/>
          </p:nvPr>
        </p:nvSpPr>
        <p:spPr/>
        <p:txBody>
          <a:bodyPr/>
          <a:lstStyle/>
          <a:p>
            <a:r>
              <a:rPr lang="en-US" dirty="0" smtClean="0"/>
              <a:t>Maura Patricia Masters, AVID III</a:t>
            </a:r>
          </a:p>
        </p:txBody>
      </p:sp>
    </p:spTree>
    <p:extLst>
      <p:ext uri="{BB962C8B-B14F-4D97-AF65-F5344CB8AC3E}">
        <p14:creationId xmlns:p14="http://schemas.microsoft.com/office/powerpoint/2010/main" val="156472164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 a tutor, what will my work look like?</a:t>
            </a:r>
            <a:endParaRPr lang="en-US" dirty="0"/>
          </a:p>
        </p:txBody>
      </p:sp>
      <p:sp>
        <p:nvSpPr>
          <p:cNvPr id="3" name="Content Placeholder 2"/>
          <p:cNvSpPr>
            <a:spLocks noGrp="1"/>
          </p:cNvSpPr>
          <p:nvPr>
            <p:ph idx="1"/>
          </p:nvPr>
        </p:nvSpPr>
        <p:spPr>
          <a:xfrm>
            <a:off x="457200" y="1600200"/>
            <a:ext cx="8534400" cy="4525963"/>
          </a:xfrm>
        </p:spPr>
        <p:txBody>
          <a:bodyPr/>
          <a:lstStyle/>
          <a:p>
            <a:pPr>
              <a:buNone/>
            </a:pPr>
            <a:r>
              <a:rPr lang="en-US" b="1" dirty="0" smtClean="0">
                <a:solidFill>
                  <a:schemeClr val="accent6"/>
                </a:solidFill>
              </a:rPr>
              <a:t>	Obviously, you will be facilitating the tutorial process during steps 4-7, but beyond that there might be a bit more going on. </a:t>
            </a:r>
          </a:p>
          <a:p>
            <a:pPr>
              <a:buNone/>
            </a:pPr>
            <a:endParaRPr lang="en-US" b="1" dirty="0" smtClean="0">
              <a:solidFill>
                <a:schemeClr val="accent6"/>
              </a:solidFill>
            </a:endParaRPr>
          </a:p>
          <a:p>
            <a:pPr>
              <a:buNone/>
            </a:pPr>
            <a:r>
              <a:rPr lang="en-US" b="1" dirty="0" smtClean="0">
                <a:solidFill>
                  <a:schemeClr val="accent6"/>
                </a:solidFill>
              </a:rPr>
              <a:t>	In Ms. Masters’ AVID classes, which are 11</a:t>
            </a:r>
            <a:r>
              <a:rPr lang="en-US" b="1" baseline="30000" dirty="0" smtClean="0">
                <a:solidFill>
                  <a:schemeClr val="accent6"/>
                </a:solidFill>
              </a:rPr>
              <a:t>th</a:t>
            </a:r>
            <a:r>
              <a:rPr lang="en-US" b="1" dirty="0" smtClean="0">
                <a:solidFill>
                  <a:schemeClr val="accent6"/>
                </a:solidFill>
              </a:rPr>
              <a:t> grade classes and meet 1</a:t>
            </a:r>
            <a:r>
              <a:rPr lang="en-US" b="1" baseline="30000" dirty="0" smtClean="0">
                <a:solidFill>
                  <a:schemeClr val="accent6"/>
                </a:solidFill>
              </a:rPr>
              <a:t>st</a:t>
            </a:r>
            <a:r>
              <a:rPr lang="en-US" b="1" dirty="0" smtClean="0">
                <a:solidFill>
                  <a:schemeClr val="accent6"/>
                </a:solidFill>
              </a:rPr>
              <a:t> and 2</a:t>
            </a:r>
            <a:r>
              <a:rPr lang="en-US" b="1" baseline="30000" dirty="0" smtClean="0">
                <a:solidFill>
                  <a:schemeClr val="accent6"/>
                </a:solidFill>
              </a:rPr>
              <a:t>nd</a:t>
            </a:r>
            <a:r>
              <a:rPr lang="en-US" b="1" dirty="0" smtClean="0">
                <a:solidFill>
                  <a:schemeClr val="accent6"/>
                </a:solidFill>
              </a:rPr>
              <a:t> period, you will sort </a:t>
            </a:r>
            <a:r>
              <a:rPr lang="en-US" b="1" dirty="0" smtClean="0">
                <a:solidFill>
                  <a:srgbClr val="0070C0"/>
                </a:solidFill>
              </a:rPr>
              <a:t>TRFs, </a:t>
            </a:r>
            <a:r>
              <a:rPr lang="en-US" b="1" dirty="0" smtClean="0">
                <a:solidFill>
                  <a:schemeClr val="accent6"/>
                </a:solidFill>
              </a:rPr>
              <a:t>and grade </a:t>
            </a:r>
            <a:r>
              <a:rPr lang="en-US" b="1" dirty="0" smtClean="0">
                <a:solidFill>
                  <a:srgbClr val="0070C0"/>
                </a:solidFill>
              </a:rPr>
              <a:t>pre-work</a:t>
            </a:r>
            <a:r>
              <a:rPr lang="en-US" b="1" dirty="0" smtClean="0">
                <a:solidFill>
                  <a:schemeClr val="accent6"/>
                </a:solidFill>
              </a:rPr>
              <a:t> before steps 4-7. </a:t>
            </a:r>
          </a:p>
          <a:p>
            <a:pPr>
              <a:buNone/>
            </a:pPr>
            <a:endParaRPr lang="en-US" b="1" dirty="0" smtClean="0">
              <a:solidFill>
                <a:schemeClr val="accent6"/>
              </a:solidFill>
            </a:endParaRPr>
          </a:p>
          <a:p>
            <a:pPr>
              <a:buNone/>
            </a:pPr>
            <a:r>
              <a:rPr lang="en-US" b="1" dirty="0" smtClean="0">
                <a:solidFill>
                  <a:schemeClr val="accent6"/>
                </a:solidFill>
              </a:rPr>
              <a:t>	Afterward, you will grade all elements except the </a:t>
            </a:r>
            <a:r>
              <a:rPr lang="en-US" b="1" dirty="0" smtClean="0">
                <a:solidFill>
                  <a:srgbClr val="0070C0"/>
                </a:solidFill>
              </a:rPr>
              <a:t>reflections</a:t>
            </a:r>
            <a:r>
              <a:rPr lang="en-US" b="1" dirty="0" smtClean="0">
                <a:solidFill>
                  <a:schemeClr val="accent6"/>
                </a:solidFill>
              </a:rPr>
              <a:t>. The teacher will grade those and give students the final grade.</a:t>
            </a:r>
            <a:endParaRPr lang="en-US" b="1" dirty="0" smtClean="0">
              <a:solidFill>
                <a:srgbClr val="0070C0"/>
              </a:solidFill>
            </a:endParaRPr>
          </a:p>
          <a:p>
            <a:pPr>
              <a:buNone/>
            </a:pPr>
            <a:endParaRPr lang="en-US" b="1" dirty="0" smtClean="0">
              <a:solidFill>
                <a:schemeClr val="accent6"/>
              </a:solidFill>
            </a:endParaRPr>
          </a:p>
          <a:p>
            <a:pPr>
              <a:buNone/>
            </a:pPr>
            <a:endParaRPr lang="en-US" b="1" dirty="0">
              <a:solidFill>
                <a:schemeClr val="accent6"/>
              </a:solidFill>
            </a:endParaRPr>
          </a:p>
        </p:txBody>
      </p:sp>
      <p:sp>
        <p:nvSpPr>
          <p:cNvPr id="4" name="Date Placeholder 3"/>
          <p:cNvSpPr>
            <a:spLocks noGrp="1"/>
          </p:cNvSpPr>
          <p:nvPr>
            <p:ph type="dt" sz="half" idx="10"/>
          </p:nvPr>
        </p:nvSpPr>
        <p:spPr/>
        <p:txBody>
          <a:bodyPr/>
          <a:lstStyle/>
          <a:p>
            <a:fld id="{B11D738E-8962-435F-8C43-147B8DD7E819}" type="datetime1">
              <a:rPr lang="en-US" smtClean="0"/>
              <a:pPr/>
              <a:t>8/29/2016</a:t>
            </a:fld>
            <a:endParaRPr lang="en-US"/>
          </a:p>
        </p:txBody>
      </p:sp>
      <p:sp>
        <p:nvSpPr>
          <p:cNvPr id="5" name="Footer Placeholder 4"/>
          <p:cNvSpPr>
            <a:spLocks noGrp="1"/>
          </p:cNvSpPr>
          <p:nvPr>
            <p:ph type="ftr" sz="quarter" idx="11"/>
          </p:nvPr>
        </p:nvSpPr>
        <p:spPr/>
        <p:txBody>
          <a:bodyPr/>
          <a:lstStyle/>
          <a:p>
            <a:r>
              <a:rPr lang="en-US" smtClean="0"/>
              <a:t>Footer Text</a:t>
            </a:r>
            <a:endParaRPr lang="en-US"/>
          </a:p>
        </p:txBody>
      </p:sp>
      <p:sp>
        <p:nvSpPr>
          <p:cNvPr id="6" name="Slide Number Placeholder 5"/>
          <p:cNvSpPr>
            <a:spLocks noGrp="1"/>
          </p:cNvSpPr>
          <p:nvPr>
            <p:ph type="sldNum" sz="quarter" idx="12"/>
          </p:nvPr>
        </p:nvSpPr>
        <p:spPr/>
        <p:txBody>
          <a:bodyPr/>
          <a:lstStyle/>
          <a:p>
            <a:fld id="{BA9B540C-44DA-4F69-89C9-7C84606640D3}" type="slidenum">
              <a:rPr lang="en-US" smtClean="0"/>
              <a:pPr/>
              <a:t>10</a:t>
            </a:fld>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a:t>
            </a:r>
            <a:endParaRPr lang="en-US" dirty="0"/>
          </a:p>
        </p:txBody>
      </p:sp>
      <p:sp>
        <p:nvSpPr>
          <p:cNvPr id="3" name="Content Placeholder 2"/>
          <p:cNvSpPr>
            <a:spLocks noGrp="1"/>
          </p:cNvSpPr>
          <p:nvPr>
            <p:ph idx="1"/>
          </p:nvPr>
        </p:nvSpPr>
        <p:spPr/>
        <p:txBody>
          <a:bodyPr/>
          <a:lstStyle/>
          <a:p>
            <a:pPr>
              <a:buNone/>
            </a:pPr>
            <a:r>
              <a:rPr lang="en-US" dirty="0" smtClean="0"/>
              <a:t>    </a:t>
            </a:r>
            <a:r>
              <a:rPr lang="en-US" b="1" dirty="0" smtClean="0"/>
              <a:t>Because I can not be in all tutorial groups at once, I cannot know if every student participated in </a:t>
            </a:r>
            <a:r>
              <a:rPr lang="en-US" b="1" dirty="0" smtClean="0">
                <a:solidFill>
                  <a:srgbClr val="0070C0"/>
                </a:solidFill>
              </a:rPr>
              <a:t>inquiry</a:t>
            </a:r>
            <a:r>
              <a:rPr lang="en-US" b="1" dirty="0" smtClean="0"/>
              <a:t> (helped by asking questions and leading their group members towards understanding). I may miss if someone had their </a:t>
            </a:r>
            <a:r>
              <a:rPr lang="en-US" b="1" dirty="0" smtClean="0">
                <a:solidFill>
                  <a:srgbClr val="0070C0"/>
                </a:solidFill>
              </a:rPr>
              <a:t>resources</a:t>
            </a:r>
            <a:r>
              <a:rPr lang="en-US" b="1" dirty="0" smtClean="0"/>
              <a:t> (notes, book, class examples) or not. I won’t know if every student took </a:t>
            </a:r>
            <a:r>
              <a:rPr lang="en-US" b="1" dirty="0" smtClean="0">
                <a:solidFill>
                  <a:srgbClr val="0070C0"/>
                </a:solidFill>
              </a:rPr>
              <a:t>three column notes </a:t>
            </a:r>
            <a:r>
              <a:rPr lang="en-US" b="1" dirty="0" smtClean="0"/>
              <a:t>for every presenter or not. You will know. If you aren’t sure, ask to see the notes and check them over. </a:t>
            </a:r>
            <a:endParaRPr lang="en-US" dirty="0"/>
          </a:p>
        </p:txBody>
      </p:sp>
      <p:sp>
        <p:nvSpPr>
          <p:cNvPr id="4" name="Date Placeholder 3"/>
          <p:cNvSpPr>
            <a:spLocks noGrp="1"/>
          </p:cNvSpPr>
          <p:nvPr>
            <p:ph type="dt" sz="half" idx="10"/>
          </p:nvPr>
        </p:nvSpPr>
        <p:spPr/>
        <p:txBody>
          <a:bodyPr/>
          <a:lstStyle/>
          <a:p>
            <a:fld id="{B11D738E-8962-435F-8C43-147B8DD7E819}" type="datetime1">
              <a:rPr lang="en-US" smtClean="0"/>
              <a:pPr/>
              <a:t>8/29/2016</a:t>
            </a:fld>
            <a:endParaRPr lang="en-US"/>
          </a:p>
        </p:txBody>
      </p:sp>
      <p:sp>
        <p:nvSpPr>
          <p:cNvPr id="5" name="Footer Placeholder 4"/>
          <p:cNvSpPr>
            <a:spLocks noGrp="1"/>
          </p:cNvSpPr>
          <p:nvPr>
            <p:ph type="ftr" sz="quarter" idx="11"/>
          </p:nvPr>
        </p:nvSpPr>
        <p:spPr/>
        <p:txBody>
          <a:bodyPr/>
          <a:lstStyle/>
          <a:p>
            <a:r>
              <a:rPr lang="en-US" smtClean="0"/>
              <a:t>Footer Text</a:t>
            </a:r>
            <a:endParaRPr lang="en-US"/>
          </a:p>
        </p:txBody>
      </p:sp>
      <p:sp>
        <p:nvSpPr>
          <p:cNvPr id="6" name="Slide Number Placeholder 5"/>
          <p:cNvSpPr>
            <a:spLocks noGrp="1"/>
          </p:cNvSpPr>
          <p:nvPr>
            <p:ph type="sldNum" sz="quarter" idx="12"/>
          </p:nvPr>
        </p:nvSpPr>
        <p:spPr/>
        <p:txBody>
          <a:bodyPr/>
          <a:lstStyle/>
          <a:p>
            <a:fld id="{BA9B540C-44DA-4F69-89C9-7C84606640D3}" type="slidenum">
              <a:rPr lang="en-US" smtClean="0"/>
              <a:pPr/>
              <a:t>11</a:t>
            </a:fld>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Here’s how it goes</a:t>
            </a:r>
            <a:endParaRPr lang="en-US" dirty="0"/>
          </a:p>
        </p:txBody>
      </p:sp>
      <p:sp>
        <p:nvSpPr>
          <p:cNvPr id="3" name="Content Placeholder 2"/>
          <p:cNvSpPr>
            <a:spLocks noGrp="1"/>
          </p:cNvSpPr>
          <p:nvPr>
            <p:ph idx="1"/>
          </p:nvPr>
        </p:nvSpPr>
        <p:spPr>
          <a:xfrm>
            <a:off x="457200" y="1600200"/>
            <a:ext cx="8229600" cy="4876800"/>
          </a:xfrm>
        </p:spPr>
        <p:txBody>
          <a:bodyPr>
            <a:normAutofit lnSpcReduction="10000"/>
          </a:bodyPr>
          <a:lstStyle/>
          <a:p>
            <a:pPr>
              <a:buNone/>
            </a:pPr>
            <a:r>
              <a:rPr lang="en-US" b="1" dirty="0" smtClean="0">
                <a:solidFill>
                  <a:schemeClr val="accent6"/>
                </a:solidFill>
              </a:rPr>
              <a:t>Remember, other AVID teachers might do it a bit differently. Flexibility is key.</a:t>
            </a:r>
          </a:p>
          <a:p>
            <a:r>
              <a:rPr lang="en-US" b="1" dirty="0" smtClean="0">
                <a:solidFill>
                  <a:schemeClr val="accent6"/>
                </a:solidFill>
              </a:rPr>
              <a:t>TRFs are due at the start of class. The tutors take them, grade the </a:t>
            </a:r>
            <a:r>
              <a:rPr lang="en-US" b="1" dirty="0" smtClean="0">
                <a:solidFill>
                  <a:srgbClr val="00B0F0"/>
                </a:solidFill>
              </a:rPr>
              <a:t>pre-work</a:t>
            </a:r>
            <a:r>
              <a:rPr lang="en-US" b="1" dirty="0" smtClean="0">
                <a:solidFill>
                  <a:schemeClr val="accent6"/>
                </a:solidFill>
              </a:rPr>
              <a:t> (so students can’t fake us out by finishing during the tutorial) and decide how you will split them up – who will be in each tutorial group. If we don’t have enough tutors, don’t worry. One of my kids will take the role of tutor in any “loose group”. </a:t>
            </a:r>
          </a:p>
          <a:p>
            <a:r>
              <a:rPr lang="en-US" b="1" dirty="0" smtClean="0">
                <a:solidFill>
                  <a:schemeClr val="accent6"/>
                </a:solidFill>
              </a:rPr>
              <a:t>Group the students by subject/level. If there are a few that don’t fit, try to match by level. If there is only one physics question, but it is pre-AP, put them with pre-AP algebra II, for example. More than likely another kids in the group will have a clue. </a:t>
            </a:r>
            <a:endParaRPr lang="en-US" b="1" dirty="0">
              <a:solidFill>
                <a:schemeClr val="accent6"/>
              </a:solidFill>
            </a:endParaRPr>
          </a:p>
        </p:txBody>
      </p:sp>
      <p:sp>
        <p:nvSpPr>
          <p:cNvPr id="4" name="Date Placeholder 3"/>
          <p:cNvSpPr>
            <a:spLocks noGrp="1"/>
          </p:cNvSpPr>
          <p:nvPr>
            <p:ph type="dt" sz="half" idx="10"/>
          </p:nvPr>
        </p:nvSpPr>
        <p:spPr/>
        <p:txBody>
          <a:bodyPr/>
          <a:lstStyle/>
          <a:p>
            <a:fld id="{B11D738E-8962-435F-8C43-147B8DD7E819}" type="datetime1">
              <a:rPr lang="en-US" smtClean="0"/>
              <a:pPr/>
              <a:t>8/29/2016</a:t>
            </a:fld>
            <a:endParaRPr lang="en-US"/>
          </a:p>
        </p:txBody>
      </p:sp>
      <p:sp>
        <p:nvSpPr>
          <p:cNvPr id="5" name="Footer Placeholder 4"/>
          <p:cNvSpPr>
            <a:spLocks noGrp="1"/>
          </p:cNvSpPr>
          <p:nvPr>
            <p:ph type="ftr" sz="quarter" idx="11"/>
          </p:nvPr>
        </p:nvSpPr>
        <p:spPr/>
        <p:txBody>
          <a:bodyPr/>
          <a:lstStyle/>
          <a:p>
            <a:r>
              <a:rPr lang="en-US" smtClean="0"/>
              <a:t>Footer Text</a:t>
            </a:r>
            <a:endParaRPr lang="en-US"/>
          </a:p>
        </p:txBody>
      </p:sp>
      <p:sp>
        <p:nvSpPr>
          <p:cNvPr id="6" name="Slide Number Placeholder 5"/>
          <p:cNvSpPr>
            <a:spLocks noGrp="1"/>
          </p:cNvSpPr>
          <p:nvPr>
            <p:ph type="sldNum" sz="quarter" idx="12"/>
          </p:nvPr>
        </p:nvSpPr>
        <p:spPr/>
        <p:txBody>
          <a:bodyPr/>
          <a:lstStyle/>
          <a:p>
            <a:fld id="{BA9B540C-44DA-4F69-89C9-7C84606640D3}" type="slidenum">
              <a:rPr lang="en-US" smtClean="0"/>
              <a:pPr/>
              <a:t>12</a:t>
            </a:fld>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going on while you do this?</a:t>
            </a:r>
            <a:endParaRPr lang="en-US" dirty="0"/>
          </a:p>
        </p:txBody>
      </p:sp>
      <p:sp>
        <p:nvSpPr>
          <p:cNvPr id="3" name="Content Placeholder 2"/>
          <p:cNvSpPr>
            <a:spLocks noGrp="1"/>
          </p:cNvSpPr>
          <p:nvPr>
            <p:ph idx="1"/>
          </p:nvPr>
        </p:nvSpPr>
        <p:spPr/>
        <p:txBody>
          <a:bodyPr>
            <a:normAutofit fontScale="92500" lnSpcReduction="20000"/>
          </a:bodyPr>
          <a:lstStyle/>
          <a:p>
            <a:r>
              <a:rPr lang="en-US" sz="2600" b="1" dirty="0" smtClean="0">
                <a:solidFill>
                  <a:schemeClr val="accent6"/>
                </a:solidFill>
              </a:rPr>
              <a:t>Again, this will depend on the AVID level. Ms. Masters juniors are now pros at trade-and-grade binder and Cornell Note checks, so we will knock these out while you do your part. </a:t>
            </a:r>
          </a:p>
          <a:p>
            <a:r>
              <a:rPr lang="en-US" sz="2600" b="1" dirty="0" smtClean="0">
                <a:solidFill>
                  <a:schemeClr val="accent6"/>
                </a:solidFill>
              </a:rPr>
              <a:t>Other grades may do quick check-ins, announcements, or review a quick skill. </a:t>
            </a:r>
          </a:p>
          <a:p>
            <a:r>
              <a:rPr lang="en-US" sz="2600" b="1" dirty="0" smtClean="0">
                <a:solidFill>
                  <a:schemeClr val="accent6"/>
                </a:solidFill>
              </a:rPr>
              <a:t>Freshmen and sophomore teachers might send non-TRF finishers to the hall to finish their work and deduct points for lateness at the beginning until everyone is on board (in Ms. Masters’ room kids just lose the pre-work points, but still need to present something and participate in the full tutorial).</a:t>
            </a:r>
          </a:p>
          <a:p>
            <a:pPr>
              <a:buNone/>
            </a:pPr>
            <a:endParaRPr lang="en-US" b="1" dirty="0" smtClean="0">
              <a:solidFill>
                <a:schemeClr val="accent6"/>
              </a:solidFill>
            </a:endParaRPr>
          </a:p>
          <a:p>
            <a:pPr>
              <a:buNone/>
            </a:pPr>
            <a:r>
              <a:rPr lang="en-US" b="1" dirty="0" smtClean="0">
                <a:solidFill>
                  <a:schemeClr val="accent6"/>
                </a:solidFill>
              </a:rPr>
              <a:t>	</a:t>
            </a:r>
            <a:endParaRPr lang="en-US" b="1" dirty="0">
              <a:solidFill>
                <a:schemeClr val="accent6"/>
              </a:solidFill>
            </a:endParaRPr>
          </a:p>
        </p:txBody>
      </p:sp>
      <p:sp>
        <p:nvSpPr>
          <p:cNvPr id="4" name="Date Placeholder 3"/>
          <p:cNvSpPr>
            <a:spLocks noGrp="1"/>
          </p:cNvSpPr>
          <p:nvPr>
            <p:ph type="dt" sz="half" idx="10"/>
          </p:nvPr>
        </p:nvSpPr>
        <p:spPr/>
        <p:txBody>
          <a:bodyPr/>
          <a:lstStyle/>
          <a:p>
            <a:fld id="{B11D738E-8962-435F-8C43-147B8DD7E819}" type="datetime1">
              <a:rPr lang="en-US" smtClean="0"/>
              <a:pPr/>
              <a:t>8/29/2016</a:t>
            </a:fld>
            <a:endParaRPr lang="en-US"/>
          </a:p>
        </p:txBody>
      </p:sp>
      <p:sp>
        <p:nvSpPr>
          <p:cNvPr id="5" name="Footer Placeholder 4"/>
          <p:cNvSpPr>
            <a:spLocks noGrp="1"/>
          </p:cNvSpPr>
          <p:nvPr>
            <p:ph type="ftr" sz="quarter" idx="11"/>
          </p:nvPr>
        </p:nvSpPr>
        <p:spPr/>
        <p:txBody>
          <a:bodyPr/>
          <a:lstStyle/>
          <a:p>
            <a:r>
              <a:rPr lang="en-US" smtClean="0"/>
              <a:t>Footer Text</a:t>
            </a:r>
            <a:endParaRPr lang="en-US"/>
          </a:p>
        </p:txBody>
      </p:sp>
      <p:sp>
        <p:nvSpPr>
          <p:cNvPr id="6" name="Slide Number Placeholder 5"/>
          <p:cNvSpPr>
            <a:spLocks noGrp="1"/>
          </p:cNvSpPr>
          <p:nvPr>
            <p:ph type="sldNum" sz="quarter" idx="12"/>
          </p:nvPr>
        </p:nvSpPr>
        <p:spPr/>
        <p:txBody>
          <a:bodyPr/>
          <a:lstStyle/>
          <a:p>
            <a:fld id="{BA9B540C-44DA-4F69-89C9-7C84606640D3}" type="slidenum">
              <a:rPr lang="en-US" smtClean="0"/>
              <a:pPr/>
              <a:t>13</a:t>
            </a:fld>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Check to see if the teacher has any rule “exceptions”</a:t>
            </a:r>
            <a:endParaRPr lang="en-US" dirty="0"/>
          </a:p>
        </p:txBody>
      </p:sp>
      <p:sp>
        <p:nvSpPr>
          <p:cNvPr id="3" name="Content Placeholder 2"/>
          <p:cNvSpPr>
            <a:spLocks noGrp="1"/>
          </p:cNvSpPr>
          <p:nvPr>
            <p:ph idx="1"/>
          </p:nvPr>
        </p:nvSpPr>
        <p:spPr/>
        <p:txBody>
          <a:bodyPr/>
          <a:lstStyle/>
          <a:p>
            <a:r>
              <a:rPr lang="en-US" b="1" dirty="0" smtClean="0">
                <a:solidFill>
                  <a:schemeClr val="accent6"/>
                </a:solidFill>
              </a:rPr>
              <a:t>For example, in Ms. Masters room, if the academic vocabulary on their pre-work that they need for the problem is something they have surely known for years—</a:t>
            </a:r>
            <a:r>
              <a:rPr lang="en-US" b="1" i="1" dirty="0" smtClean="0">
                <a:solidFill>
                  <a:schemeClr val="accent6"/>
                </a:solidFill>
              </a:rPr>
              <a:t>equation</a:t>
            </a:r>
            <a:r>
              <a:rPr lang="en-US" b="1" dirty="0" smtClean="0">
                <a:solidFill>
                  <a:schemeClr val="accent6"/>
                </a:solidFill>
              </a:rPr>
              <a:t>, for example, they don’t have to define it. But use your judgment or ask them about it if you think there should be other, more complex vocabulary they need. Use your judgment, too, if it looks like an obviously new word that they would have covered recently in class, but they have not defined it.   </a:t>
            </a:r>
            <a:endParaRPr lang="en-US" b="1" dirty="0">
              <a:solidFill>
                <a:schemeClr val="accent6"/>
              </a:solidFill>
            </a:endParaRPr>
          </a:p>
        </p:txBody>
      </p:sp>
      <p:sp>
        <p:nvSpPr>
          <p:cNvPr id="4" name="Date Placeholder 3"/>
          <p:cNvSpPr>
            <a:spLocks noGrp="1"/>
          </p:cNvSpPr>
          <p:nvPr>
            <p:ph type="dt" sz="half" idx="10"/>
          </p:nvPr>
        </p:nvSpPr>
        <p:spPr/>
        <p:txBody>
          <a:bodyPr/>
          <a:lstStyle/>
          <a:p>
            <a:fld id="{B11D738E-8962-435F-8C43-147B8DD7E819}" type="datetime1">
              <a:rPr lang="en-US" smtClean="0"/>
              <a:pPr/>
              <a:t>8/29/2016</a:t>
            </a:fld>
            <a:endParaRPr lang="en-US"/>
          </a:p>
        </p:txBody>
      </p:sp>
      <p:sp>
        <p:nvSpPr>
          <p:cNvPr id="5" name="Footer Placeholder 4"/>
          <p:cNvSpPr>
            <a:spLocks noGrp="1"/>
          </p:cNvSpPr>
          <p:nvPr>
            <p:ph type="ftr" sz="quarter" idx="11"/>
          </p:nvPr>
        </p:nvSpPr>
        <p:spPr/>
        <p:txBody>
          <a:bodyPr/>
          <a:lstStyle/>
          <a:p>
            <a:r>
              <a:rPr lang="en-US" smtClean="0"/>
              <a:t>Footer Text</a:t>
            </a:r>
            <a:endParaRPr lang="en-US"/>
          </a:p>
        </p:txBody>
      </p:sp>
      <p:sp>
        <p:nvSpPr>
          <p:cNvPr id="6" name="Slide Number Placeholder 5"/>
          <p:cNvSpPr>
            <a:spLocks noGrp="1"/>
          </p:cNvSpPr>
          <p:nvPr>
            <p:ph type="sldNum" sz="quarter" idx="12"/>
          </p:nvPr>
        </p:nvSpPr>
        <p:spPr/>
        <p:txBody>
          <a:bodyPr/>
          <a:lstStyle/>
          <a:p>
            <a:fld id="{BA9B540C-44DA-4F69-89C9-7C84606640D3}" type="slidenum">
              <a:rPr lang="en-US" smtClean="0"/>
              <a:pPr/>
              <a:t>14</a:t>
            </a:fld>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Make sure you choose urgent POCs first.</a:t>
            </a:r>
            <a:endParaRPr lang="en-US" dirty="0"/>
          </a:p>
        </p:txBody>
      </p:sp>
      <p:sp>
        <p:nvSpPr>
          <p:cNvPr id="3" name="Content Placeholder 2"/>
          <p:cNvSpPr>
            <a:spLocks noGrp="1"/>
          </p:cNvSpPr>
          <p:nvPr>
            <p:ph idx="1"/>
          </p:nvPr>
        </p:nvSpPr>
        <p:spPr/>
        <p:txBody>
          <a:bodyPr/>
          <a:lstStyle/>
          <a:p>
            <a:r>
              <a:rPr lang="en-US" b="1" dirty="0" smtClean="0"/>
              <a:t>For example, if someone has a major test tomorrow that will include the </a:t>
            </a:r>
            <a:r>
              <a:rPr lang="en-US" b="1" dirty="0" smtClean="0">
                <a:solidFill>
                  <a:srgbClr val="00B0F0"/>
                </a:solidFill>
              </a:rPr>
              <a:t>POC</a:t>
            </a:r>
            <a:r>
              <a:rPr lang="en-US" b="1" dirty="0" smtClean="0"/>
              <a:t> (</a:t>
            </a:r>
            <a:r>
              <a:rPr lang="en-US" b="1" dirty="0" smtClean="0">
                <a:solidFill>
                  <a:srgbClr val="00B0F0"/>
                </a:solidFill>
              </a:rPr>
              <a:t>Point of Confusion</a:t>
            </a:r>
            <a:r>
              <a:rPr lang="en-US" b="1" dirty="0" smtClean="0"/>
              <a:t>) or if not understanding this point is keeping them from grasping a whole unit, have those students present first…just in case we don’t get through everyone.</a:t>
            </a:r>
          </a:p>
          <a:p>
            <a:r>
              <a:rPr lang="en-US" b="1" dirty="0" smtClean="0"/>
              <a:t>You will take the seat of the presenter and you will take notes for that student as the tutorial unfolds, so that they will have the notes to look back on if they need them.</a:t>
            </a:r>
          </a:p>
          <a:p>
            <a:r>
              <a:rPr lang="en-US" b="1" dirty="0" smtClean="0"/>
              <a:t>Each time a new student presents, you will take their seat and take their notes for them. </a:t>
            </a:r>
            <a:endParaRPr lang="en-US" b="1" dirty="0"/>
          </a:p>
        </p:txBody>
      </p:sp>
      <p:sp>
        <p:nvSpPr>
          <p:cNvPr id="4" name="Date Placeholder 3"/>
          <p:cNvSpPr>
            <a:spLocks noGrp="1"/>
          </p:cNvSpPr>
          <p:nvPr>
            <p:ph type="dt" sz="half" idx="10"/>
          </p:nvPr>
        </p:nvSpPr>
        <p:spPr/>
        <p:txBody>
          <a:bodyPr/>
          <a:lstStyle/>
          <a:p>
            <a:fld id="{B11D738E-8962-435F-8C43-147B8DD7E819}" type="datetime1">
              <a:rPr lang="en-US" smtClean="0"/>
              <a:pPr/>
              <a:t>8/29/2016</a:t>
            </a:fld>
            <a:endParaRPr lang="en-US"/>
          </a:p>
        </p:txBody>
      </p:sp>
      <p:sp>
        <p:nvSpPr>
          <p:cNvPr id="5" name="Footer Placeholder 4"/>
          <p:cNvSpPr>
            <a:spLocks noGrp="1"/>
          </p:cNvSpPr>
          <p:nvPr>
            <p:ph type="ftr" sz="quarter" idx="11"/>
          </p:nvPr>
        </p:nvSpPr>
        <p:spPr/>
        <p:txBody>
          <a:bodyPr/>
          <a:lstStyle/>
          <a:p>
            <a:r>
              <a:rPr lang="en-US" smtClean="0"/>
              <a:t>Footer Text</a:t>
            </a:r>
            <a:endParaRPr lang="en-US"/>
          </a:p>
        </p:txBody>
      </p:sp>
      <p:sp>
        <p:nvSpPr>
          <p:cNvPr id="6" name="Slide Number Placeholder 5"/>
          <p:cNvSpPr>
            <a:spLocks noGrp="1"/>
          </p:cNvSpPr>
          <p:nvPr>
            <p:ph type="sldNum" sz="quarter" idx="12"/>
          </p:nvPr>
        </p:nvSpPr>
        <p:spPr/>
        <p:txBody>
          <a:bodyPr/>
          <a:lstStyle/>
          <a:p>
            <a:fld id="{BA9B540C-44DA-4F69-89C9-7C84606640D3}" type="slidenum">
              <a:rPr lang="en-US" smtClean="0"/>
              <a:pPr/>
              <a:t>15</a:t>
            </a:fld>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if we are really stuck?</a:t>
            </a:r>
            <a:endParaRPr lang="en-US" dirty="0"/>
          </a:p>
        </p:txBody>
      </p:sp>
      <p:sp>
        <p:nvSpPr>
          <p:cNvPr id="3" name="Content Placeholder 2"/>
          <p:cNvSpPr>
            <a:spLocks noGrp="1"/>
          </p:cNvSpPr>
          <p:nvPr>
            <p:ph idx="1"/>
          </p:nvPr>
        </p:nvSpPr>
        <p:spPr/>
        <p:txBody>
          <a:bodyPr>
            <a:normAutofit lnSpcReduction="10000"/>
          </a:bodyPr>
          <a:lstStyle/>
          <a:p>
            <a:pPr>
              <a:buNone/>
            </a:pPr>
            <a:r>
              <a:rPr lang="en-US" b="1" dirty="0" smtClean="0"/>
              <a:t>In Ms. Masters’ room, we have </a:t>
            </a:r>
            <a:r>
              <a:rPr lang="en-US" b="1" dirty="0" err="1" smtClean="0"/>
              <a:t>Chromebooks</a:t>
            </a:r>
            <a:r>
              <a:rPr lang="en-US" b="1" dirty="0" smtClean="0"/>
              <a:t>. Other teachers may have other devices available. The rule during tutorials in Ms. Masters’ room, is that the tutor (or student taking that role) can authorize the use of a </a:t>
            </a:r>
            <a:r>
              <a:rPr lang="en-US" b="1" dirty="0" err="1" smtClean="0"/>
              <a:t>Chromebook</a:t>
            </a:r>
            <a:r>
              <a:rPr lang="en-US" b="1" dirty="0" smtClean="0"/>
              <a:t>. Just grab one. The group can look up examples or references online. We know fewer and fewer teachers use textbooks. </a:t>
            </a:r>
          </a:p>
          <a:p>
            <a:pPr>
              <a:buNone/>
            </a:pPr>
            <a:endParaRPr lang="en-US" sz="1400" b="1" dirty="0" smtClean="0"/>
          </a:p>
          <a:p>
            <a:pPr algn="ctr">
              <a:buNone/>
            </a:pPr>
            <a:r>
              <a:rPr lang="en-US" b="1" dirty="0" smtClean="0">
                <a:solidFill>
                  <a:srgbClr val="FF0000"/>
                </a:solidFill>
              </a:rPr>
              <a:t>NO PHONES DURING TUTORIALS.</a:t>
            </a:r>
          </a:p>
          <a:p>
            <a:pPr algn="ctr">
              <a:buNone/>
            </a:pPr>
            <a:endParaRPr lang="en-US" b="1" dirty="0" smtClean="0"/>
          </a:p>
          <a:p>
            <a:pPr algn="ctr">
              <a:buNone/>
            </a:pPr>
            <a:r>
              <a:rPr lang="en-US" b="1" dirty="0" smtClean="0"/>
              <a:t>If a group finishes early, they may get permission to use </a:t>
            </a:r>
            <a:r>
              <a:rPr lang="en-US" b="1" dirty="0" err="1" smtClean="0"/>
              <a:t>Chromebooks</a:t>
            </a:r>
            <a:r>
              <a:rPr lang="en-US" b="1" dirty="0" smtClean="0"/>
              <a:t> or phones from me. </a:t>
            </a:r>
            <a:endParaRPr lang="en-US" b="1" dirty="0"/>
          </a:p>
        </p:txBody>
      </p:sp>
      <p:sp>
        <p:nvSpPr>
          <p:cNvPr id="4" name="Date Placeholder 3"/>
          <p:cNvSpPr>
            <a:spLocks noGrp="1"/>
          </p:cNvSpPr>
          <p:nvPr>
            <p:ph type="dt" sz="half" idx="10"/>
          </p:nvPr>
        </p:nvSpPr>
        <p:spPr/>
        <p:txBody>
          <a:bodyPr/>
          <a:lstStyle/>
          <a:p>
            <a:fld id="{B11D738E-8962-435F-8C43-147B8DD7E819}" type="datetime1">
              <a:rPr lang="en-US" smtClean="0"/>
              <a:pPr/>
              <a:t>8/29/2016</a:t>
            </a:fld>
            <a:endParaRPr lang="en-US"/>
          </a:p>
        </p:txBody>
      </p:sp>
      <p:sp>
        <p:nvSpPr>
          <p:cNvPr id="5" name="Footer Placeholder 4"/>
          <p:cNvSpPr>
            <a:spLocks noGrp="1"/>
          </p:cNvSpPr>
          <p:nvPr>
            <p:ph type="ftr" sz="quarter" idx="11"/>
          </p:nvPr>
        </p:nvSpPr>
        <p:spPr/>
        <p:txBody>
          <a:bodyPr/>
          <a:lstStyle/>
          <a:p>
            <a:r>
              <a:rPr lang="en-US" smtClean="0"/>
              <a:t>Footer Text</a:t>
            </a:r>
            <a:endParaRPr lang="en-US"/>
          </a:p>
        </p:txBody>
      </p:sp>
      <p:sp>
        <p:nvSpPr>
          <p:cNvPr id="6" name="Slide Number Placeholder 5"/>
          <p:cNvSpPr>
            <a:spLocks noGrp="1"/>
          </p:cNvSpPr>
          <p:nvPr>
            <p:ph type="sldNum" sz="quarter" idx="12"/>
          </p:nvPr>
        </p:nvSpPr>
        <p:spPr/>
        <p:txBody>
          <a:bodyPr/>
          <a:lstStyle/>
          <a:p>
            <a:fld id="{BA9B540C-44DA-4F69-89C9-7C84606640D3}" type="slidenum">
              <a:rPr lang="en-US" smtClean="0"/>
              <a:pPr/>
              <a:t>16</a:t>
            </a:fld>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After the tutorials…</a:t>
            </a:r>
            <a:endParaRPr lang="en-US" dirty="0"/>
          </a:p>
        </p:txBody>
      </p:sp>
      <p:sp>
        <p:nvSpPr>
          <p:cNvPr id="3" name="Content Placeholder 2"/>
          <p:cNvSpPr>
            <a:spLocks noGrp="1"/>
          </p:cNvSpPr>
          <p:nvPr>
            <p:ph idx="1"/>
          </p:nvPr>
        </p:nvSpPr>
        <p:spPr/>
        <p:txBody>
          <a:bodyPr>
            <a:normAutofit lnSpcReduction="10000"/>
          </a:bodyPr>
          <a:lstStyle/>
          <a:p>
            <a:r>
              <a:rPr lang="en-US" b="1" dirty="0" smtClean="0"/>
              <a:t>I will stop tutorials with a few minutes left. The students will write their reflections and hand their </a:t>
            </a:r>
            <a:r>
              <a:rPr lang="en-US" b="1" dirty="0" smtClean="0">
                <a:solidFill>
                  <a:srgbClr val="0070C0"/>
                </a:solidFill>
              </a:rPr>
              <a:t>TRF</a:t>
            </a:r>
            <a:r>
              <a:rPr lang="en-US" b="1" dirty="0" smtClean="0"/>
              <a:t>s back to you. </a:t>
            </a:r>
          </a:p>
          <a:p>
            <a:pPr>
              <a:buNone/>
            </a:pPr>
            <a:endParaRPr lang="en-US" b="1" dirty="0" smtClean="0"/>
          </a:p>
          <a:p>
            <a:r>
              <a:rPr lang="en-US" b="1" dirty="0" smtClean="0"/>
              <a:t>If you need to look at anyone’s </a:t>
            </a:r>
            <a:r>
              <a:rPr lang="en-US" b="1" dirty="0" smtClean="0">
                <a:solidFill>
                  <a:srgbClr val="0070C0"/>
                </a:solidFill>
              </a:rPr>
              <a:t>three column notes</a:t>
            </a:r>
            <a:r>
              <a:rPr lang="en-US" b="1" dirty="0" smtClean="0"/>
              <a:t>, do so while they are writing the reflections. </a:t>
            </a:r>
          </a:p>
          <a:p>
            <a:endParaRPr lang="en-US" b="1" dirty="0" smtClean="0"/>
          </a:p>
          <a:p>
            <a:r>
              <a:rPr lang="en-US" b="1" dirty="0" smtClean="0"/>
              <a:t>Quickly grade </a:t>
            </a:r>
            <a:r>
              <a:rPr lang="en-US" b="1" dirty="0" smtClean="0">
                <a:solidFill>
                  <a:srgbClr val="0070C0"/>
                </a:solidFill>
              </a:rPr>
              <a:t>resources, inquiry </a:t>
            </a:r>
            <a:r>
              <a:rPr lang="en-US" b="1" dirty="0" smtClean="0">
                <a:solidFill>
                  <a:schemeClr val="accent6"/>
                </a:solidFill>
              </a:rPr>
              <a:t>and</a:t>
            </a:r>
            <a:r>
              <a:rPr lang="en-US" b="1" dirty="0" smtClean="0">
                <a:solidFill>
                  <a:srgbClr val="0070C0"/>
                </a:solidFill>
              </a:rPr>
              <a:t> notes</a:t>
            </a:r>
            <a:r>
              <a:rPr lang="en-US" b="1" dirty="0" smtClean="0"/>
              <a:t>. </a:t>
            </a:r>
          </a:p>
          <a:p>
            <a:pPr>
              <a:buNone/>
            </a:pPr>
            <a:endParaRPr lang="en-US" b="1" dirty="0" smtClean="0"/>
          </a:p>
          <a:p>
            <a:r>
              <a:rPr lang="en-US" b="1" dirty="0" smtClean="0"/>
              <a:t>Hand me your stack of </a:t>
            </a:r>
            <a:r>
              <a:rPr lang="en-US" b="1" dirty="0" smtClean="0">
                <a:solidFill>
                  <a:srgbClr val="0070C0"/>
                </a:solidFill>
              </a:rPr>
              <a:t>TRF</a:t>
            </a:r>
            <a:r>
              <a:rPr lang="en-US" b="1" dirty="0" smtClean="0"/>
              <a:t>s.</a:t>
            </a:r>
          </a:p>
          <a:p>
            <a:pPr>
              <a:buNone/>
            </a:pPr>
            <a:r>
              <a:rPr lang="en-US" b="1" dirty="0" smtClean="0"/>
              <a:t> </a:t>
            </a:r>
            <a:endParaRPr lang="en-US" b="1" dirty="0"/>
          </a:p>
        </p:txBody>
      </p:sp>
      <p:sp>
        <p:nvSpPr>
          <p:cNvPr id="4" name="Date Placeholder 3"/>
          <p:cNvSpPr>
            <a:spLocks noGrp="1"/>
          </p:cNvSpPr>
          <p:nvPr>
            <p:ph type="dt" sz="half" idx="10"/>
          </p:nvPr>
        </p:nvSpPr>
        <p:spPr/>
        <p:txBody>
          <a:bodyPr/>
          <a:lstStyle/>
          <a:p>
            <a:fld id="{B11D738E-8962-435F-8C43-147B8DD7E819}" type="datetime1">
              <a:rPr lang="en-US" smtClean="0"/>
              <a:pPr/>
              <a:t>8/29/2016</a:t>
            </a:fld>
            <a:endParaRPr lang="en-US"/>
          </a:p>
        </p:txBody>
      </p:sp>
      <p:sp>
        <p:nvSpPr>
          <p:cNvPr id="5" name="Footer Placeholder 4"/>
          <p:cNvSpPr>
            <a:spLocks noGrp="1"/>
          </p:cNvSpPr>
          <p:nvPr>
            <p:ph type="ftr" sz="quarter" idx="11"/>
          </p:nvPr>
        </p:nvSpPr>
        <p:spPr/>
        <p:txBody>
          <a:bodyPr/>
          <a:lstStyle/>
          <a:p>
            <a:r>
              <a:rPr lang="en-US" smtClean="0"/>
              <a:t>Footer Text</a:t>
            </a:r>
            <a:endParaRPr lang="en-US"/>
          </a:p>
        </p:txBody>
      </p:sp>
      <p:sp>
        <p:nvSpPr>
          <p:cNvPr id="6" name="Slide Number Placeholder 5"/>
          <p:cNvSpPr>
            <a:spLocks noGrp="1"/>
          </p:cNvSpPr>
          <p:nvPr>
            <p:ph type="sldNum" sz="quarter" idx="12"/>
          </p:nvPr>
        </p:nvSpPr>
        <p:spPr/>
        <p:txBody>
          <a:bodyPr/>
          <a:lstStyle/>
          <a:p>
            <a:fld id="{BA9B540C-44DA-4F69-89C9-7C84606640D3}" type="slidenum">
              <a:rPr lang="en-US" smtClean="0"/>
              <a:pPr/>
              <a:t>17</a:t>
            </a:fld>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sp>
        <p:nvSpPr>
          <p:cNvPr id="3" name="Content Placeholder 2"/>
          <p:cNvSpPr>
            <a:spLocks noGrp="1"/>
          </p:cNvSpPr>
          <p:nvPr>
            <p:ph idx="1"/>
          </p:nvPr>
        </p:nvSpPr>
        <p:spPr/>
        <p:txBody>
          <a:bodyPr/>
          <a:lstStyle/>
          <a:p>
            <a:pPr>
              <a:buNone/>
            </a:pPr>
            <a:r>
              <a:rPr lang="en-US" b="1" dirty="0" smtClean="0"/>
              <a:t>If you think of any later, email Ms. Masters at:</a:t>
            </a:r>
          </a:p>
          <a:p>
            <a:pPr>
              <a:buNone/>
            </a:pPr>
            <a:r>
              <a:rPr lang="en-US" b="1" dirty="0" smtClean="0">
                <a:hlinkClick r:id="rId2"/>
              </a:rPr>
              <a:t>maura.masters@austinisd.org</a:t>
            </a:r>
            <a:r>
              <a:rPr lang="en-US" b="1" dirty="0" smtClean="0"/>
              <a:t>.</a:t>
            </a:r>
          </a:p>
          <a:p>
            <a:pPr>
              <a:buNone/>
            </a:pPr>
            <a:endParaRPr lang="en-US" b="1" dirty="0" smtClean="0"/>
          </a:p>
          <a:p>
            <a:r>
              <a:rPr lang="en-US" b="1" dirty="0" smtClean="0"/>
              <a:t>Know that this will make far more sense and will get easier and easier as you participate. </a:t>
            </a:r>
          </a:p>
          <a:p>
            <a:r>
              <a:rPr lang="en-US" b="1" dirty="0" smtClean="0"/>
              <a:t>Either you will be working with older students who are used to the process or younger ones who will be training, too, so you will have plenty of support.</a:t>
            </a:r>
          </a:p>
          <a:p>
            <a:r>
              <a:rPr lang="en-US" b="1" dirty="0" smtClean="0"/>
              <a:t>And all the AVID teachers are very grateful for your help, so we will support you!</a:t>
            </a:r>
          </a:p>
          <a:p>
            <a:endParaRPr lang="en-US" b="1" dirty="0"/>
          </a:p>
        </p:txBody>
      </p:sp>
      <p:sp>
        <p:nvSpPr>
          <p:cNvPr id="4" name="Date Placeholder 3"/>
          <p:cNvSpPr>
            <a:spLocks noGrp="1"/>
          </p:cNvSpPr>
          <p:nvPr>
            <p:ph type="dt" sz="half" idx="10"/>
          </p:nvPr>
        </p:nvSpPr>
        <p:spPr/>
        <p:txBody>
          <a:bodyPr/>
          <a:lstStyle/>
          <a:p>
            <a:fld id="{B11D738E-8962-435F-8C43-147B8DD7E819}" type="datetime1">
              <a:rPr lang="en-US" smtClean="0"/>
              <a:pPr/>
              <a:t>8/29/2016</a:t>
            </a:fld>
            <a:endParaRPr lang="en-US"/>
          </a:p>
        </p:txBody>
      </p:sp>
      <p:sp>
        <p:nvSpPr>
          <p:cNvPr id="5" name="Footer Placeholder 4"/>
          <p:cNvSpPr>
            <a:spLocks noGrp="1"/>
          </p:cNvSpPr>
          <p:nvPr>
            <p:ph type="ftr" sz="quarter" idx="11"/>
          </p:nvPr>
        </p:nvSpPr>
        <p:spPr/>
        <p:txBody>
          <a:bodyPr/>
          <a:lstStyle/>
          <a:p>
            <a:r>
              <a:rPr lang="en-US" smtClean="0"/>
              <a:t>Footer Text</a:t>
            </a:r>
            <a:endParaRPr lang="en-US"/>
          </a:p>
        </p:txBody>
      </p:sp>
      <p:sp>
        <p:nvSpPr>
          <p:cNvPr id="6" name="Slide Number Placeholder 5"/>
          <p:cNvSpPr>
            <a:spLocks noGrp="1"/>
          </p:cNvSpPr>
          <p:nvPr>
            <p:ph type="sldNum" sz="quarter" idx="12"/>
          </p:nvPr>
        </p:nvSpPr>
        <p:spPr/>
        <p:txBody>
          <a:bodyPr/>
          <a:lstStyle/>
          <a:p>
            <a:fld id="{BA9B540C-44DA-4F69-89C9-7C84606640D3}" type="slidenum">
              <a:rPr lang="en-US" smtClean="0"/>
              <a:pPr/>
              <a:t>18</a:t>
            </a:fld>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AVID Teachers/Periods</a:t>
            </a:r>
            <a:endParaRPr lang="en-US" dirty="0"/>
          </a:p>
        </p:txBody>
      </p:sp>
      <p:sp>
        <p:nvSpPr>
          <p:cNvPr id="3" name="Content Placeholder 2"/>
          <p:cNvSpPr>
            <a:spLocks noGrp="1"/>
          </p:cNvSpPr>
          <p:nvPr>
            <p:ph idx="1"/>
          </p:nvPr>
        </p:nvSpPr>
        <p:spPr>
          <a:xfrm>
            <a:off x="381000" y="2667001"/>
            <a:ext cx="8229600" cy="2286000"/>
          </a:xfrm>
        </p:spPr>
        <p:txBody>
          <a:bodyPr/>
          <a:lstStyle/>
          <a:p>
            <a:r>
              <a:rPr lang="en-US" b="1" dirty="0" smtClean="0"/>
              <a:t>9th grade: Ms. </a:t>
            </a:r>
            <a:r>
              <a:rPr lang="en-US" b="1" dirty="0" err="1" smtClean="0"/>
              <a:t>Zarate</a:t>
            </a:r>
            <a:r>
              <a:rPr lang="en-US" b="1" dirty="0" smtClean="0"/>
              <a:t> (P5A), periods: 7,8</a:t>
            </a:r>
          </a:p>
          <a:p>
            <a:r>
              <a:rPr lang="en-US" b="1" dirty="0" smtClean="0"/>
              <a:t>10</a:t>
            </a:r>
            <a:r>
              <a:rPr lang="en-US" b="1" baseline="30000" dirty="0" smtClean="0"/>
              <a:t>th</a:t>
            </a:r>
            <a:r>
              <a:rPr lang="en-US" b="1" dirty="0" smtClean="0"/>
              <a:t> grade: Ms. Nunez (313), periods: 3,4</a:t>
            </a:r>
          </a:p>
          <a:p>
            <a:r>
              <a:rPr lang="en-US" b="1" dirty="0" smtClean="0"/>
              <a:t>11</a:t>
            </a:r>
            <a:r>
              <a:rPr lang="en-US" b="1" baseline="30000" dirty="0" smtClean="0"/>
              <a:t>th</a:t>
            </a:r>
            <a:r>
              <a:rPr lang="en-US" b="1" dirty="0" smtClean="0"/>
              <a:t> grade: Ms. Masters (315), periods: 1,2</a:t>
            </a:r>
          </a:p>
          <a:p>
            <a:r>
              <a:rPr lang="en-US" b="1" dirty="0" smtClean="0"/>
              <a:t>12</a:t>
            </a:r>
            <a:r>
              <a:rPr lang="en-US" b="1" baseline="30000" dirty="0" smtClean="0"/>
              <a:t>th</a:t>
            </a:r>
            <a:r>
              <a:rPr lang="en-US" b="1" dirty="0" smtClean="0"/>
              <a:t> grade: Mr. Matheny (P1A), periods: 5,6</a:t>
            </a:r>
            <a:endParaRPr lang="en-US" b="1" dirty="0"/>
          </a:p>
        </p:txBody>
      </p:sp>
      <p:sp>
        <p:nvSpPr>
          <p:cNvPr id="4" name="Date Placeholder 3"/>
          <p:cNvSpPr>
            <a:spLocks noGrp="1"/>
          </p:cNvSpPr>
          <p:nvPr>
            <p:ph type="dt" sz="half" idx="10"/>
          </p:nvPr>
        </p:nvSpPr>
        <p:spPr/>
        <p:txBody>
          <a:bodyPr/>
          <a:lstStyle/>
          <a:p>
            <a:fld id="{B11D738E-8962-435F-8C43-147B8DD7E819}" type="datetime1">
              <a:rPr lang="en-US" smtClean="0"/>
              <a:pPr/>
              <a:t>8/29/2016</a:t>
            </a:fld>
            <a:endParaRPr lang="en-US"/>
          </a:p>
        </p:txBody>
      </p:sp>
      <p:sp>
        <p:nvSpPr>
          <p:cNvPr id="5" name="Footer Placeholder 4"/>
          <p:cNvSpPr>
            <a:spLocks noGrp="1"/>
          </p:cNvSpPr>
          <p:nvPr>
            <p:ph type="ftr" sz="quarter" idx="11"/>
          </p:nvPr>
        </p:nvSpPr>
        <p:spPr/>
        <p:txBody>
          <a:bodyPr/>
          <a:lstStyle/>
          <a:p>
            <a:r>
              <a:rPr lang="en-US" smtClean="0"/>
              <a:t>Footer Text</a:t>
            </a:r>
            <a:endParaRPr lang="en-US"/>
          </a:p>
        </p:txBody>
      </p:sp>
      <p:sp>
        <p:nvSpPr>
          <p:cNvPr id="6" name="Slide Number Placeholder 5"/>
          <p:cNvSpPr>
            <a:spLocks noGrp="1"/>
          </p:cNvSpPr>
          <p:nvPr>
            <p:ph type="sldNum" sz="quarter" idx="12"/>
          </p:nvPr>
        </p:nvSpPr>
        <p:spPr/>
        <p:txBody>
          <a:bodyPr/>
          <a:lstStyle/>
          <a:p>
            <a:fld id="{BA9B540C-44DA-4F69-89C9-7C84606640D3}" type="slidenum">
              <a:rPr lang="en-US" smtClean="0"/>
              <a:pPr/>
              <a:t>19</a:t>
            </a:fld>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AVID Tutorials: Not your average show and go.</a:t>
            </a:r>
            <a:endParaRPr lang="en-US" dirty="0"/>
          </a:p>
        </p:txBody>
      </p:sp>
      <p:sp>
        <p:nvSpPr>
          <p:cNvPr id="3" name="Content Placeholder 2"/>
          <p:cNvSpPr>
            <a:spLocks noGrp="1"/>
          </p:cNvSpPr>
          <p:nvPr>
            <p:ph idx="1"/>
          </p:nvPr>
        </p:nvSpPr>
        <p:spPr/>
        <p:txBody>
          <a:bodyPr/>
          <a:lstStyle/>
          <a:p>
            <a:pPr marL="0" indent="0">
              <a:buNone/>
            </a:pPr>
            <a:r>
              <a:rPr lang="en-US" b="1" dirty="0" smtClean="0"/>
              <a:t>Watch this short video clip that goes with Jay Matthews’ book </a:t>
            </a:r>
            <a:r>
              <a:rPr lang="en-US" b="1" i="1" dirty="0" smtClean="0"/>
              <a:t>Question Everything: The Rise of AVID as America’s Largest College Readiness Program.</a:t>
            </a:r>
          </a:p>
          <a:p>
            <a:pPr marL="0" indent="0">
              <a:buNone/>
            </a:pPr>
            <a:endParaRPr lang="en-US" b="1" i="1" dirty="0"/>
          </a:p>
          <a:p>
            <a:pPr marL="0" indent="0">
              <a:buNone/>
            </a:pPr>
            <a:endParaRPr lang="en-US" dirty="0"/>
          </a:p>
          <a:p>
            <a:pPr marL="0" indent="0">
              <a:buNone/>
            </a:pPr>
            <a:r>
              <a:rPr lang="en-US" u="sng" dirty="0">
                <a:hlinkClick r:id="rId2"/>
              </a:rPr>
              <a:t>http://www.wiley.com/WileyCDA/Section/id-823521.html</a:t>
            </a:r>
            <a:r>
              <a:rPr lang="en-US" dirty="0"/>
              <a:t> </a:t>
            </a:r>
          </a:p>
        </p:txBody>
      </p:sp>
      <p:sp>
        <p:nvSpPr>
          <p:cNvPr id="4" name="Date Placeholder 3"/>
          <p:cNvSpPr>
            <a:spLocks noGrp="1"/>
          </p:cNvSpPr>
          <p:nvPr>
            <p:ph type="dt" sz="half" idx="10"/>
          </p:nvPr>
        </p:nvSpPr>
        <p:spPr/>
        <p:txBody>
          <a:bodyPr/>
          <a:lstStyle/>
          <a:p>
            <a:fld id="{B11D738E-8962-435F-8C43-147B8DD7E819}" type="datetime1">
              <a:rPr lang="en-US" smtClean="0"/>
              <a:pPr/>
              <a:t>8/29/2016</a:t>
            </a:fld>
            <a:endParaRPr lang="en-US"/>
          </a:p>
        </p:txBody>
      </p:sp>
      <p:sp>
        <p:nvSpPr>
          <p:cNvPr id="5" name="Footer Placeholder 4"/>
          <p:cNvSpPr>
            <a:spLocks noGrp="1"/>
          </p:cNvSpPr>
          <p:nvPr>
            <p:ph type="ftr" sz="quarter" idx="11"/>
          </p:nvPr>
        </p:nvSpPr>
        <p:spPr/>
        <p:txBody>
          <a:bodyPr/>
          <a:lstStyle/>
          <a:p>
            <a:r>
              <a:rPr lang="en-US" smtClean="0"/>
              <a:t>Footer Text</a:t>
            </a:r>
            <a:endParaRPr lang="en-US"/>
          </a:p>
        </p:txBody>
      </p:sp>
      <p:sp>
        <p:nvSpPr>
          <p:cNvPr id="6" name="Slide Number Placeholder 5"/>
          <p:cNvSpPr>
            <a:spLocks noGrp="1"/>
          </p:cNvSpPr>
          <p:nvPr>
            <p:ph type="sldNum" sz="quarter" idx="12"/>
          </p:nvPr>
        </p:nvSpPr>
        <p:spPr/>
        <p:txBody>
          <a:bodyPr/>
          <a:lstStyle/>
          <a:p>
            <a:fld id="{BA9B540C-44DA-4F69-89C9-7C84606640D3}" type="slidenum">
              <a:rPr lang="en-US" smtClean="0"/>
              <a:pPr/>
              <a:t>2</a:t>
            </a:fld>
            <a:endParaRPr lang="en-US"/>
          </a:p>
        </p:txBody>
      </p:sp>
    </p:spTree>
    <p:extLst>
      <p:ext uri="{BB962C8B-B14F-4D97-AF65-F5344CB8AC3E}">
        <p14:creationId xmlns:p14="http://schemas.microsoft.com/office/powerpoint/2010/main" val="164689373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What’s up with this?</a:t>
            </a:r>
            <a:endParaRPr lang="en-US" dirty="0"/>
          </a:p>
        </p:txBody>
      </p:sp>
      <p:sp>
        <p:nvSpPr>
          <p:cNvPr id="3" name="Content Placeholder 2"/>
          <p:cNvSpPr>
            <a:spLocks noGrp="1"/>
          </p:cNvSpPr>
          <p:nvPr>
            <p:ph idx="1"/>
          </p:nvPr>
        </p:nvSpPr>
        <p:spPr>
          <a:xfrm>
            <a:off x="457200" y="2514600"/>
            <a:ext cx="8229600" cy="2773363"/>
          </a:xfrm>
        </p:spPr>
        <p:txBody>
          <a:bodyPr/>
          <a:lstStyle/>
          <a:p>
            <a:pPr marL="0" indent="0">
              <a:buNone/>
            </a:pPr>
            <a:r>
              <a:rPr lang="en-US" b="1" dirty="0" smtClean="0"/>
              <a:t>So, what did you notice about the clip you just watched? In what ways was it similar to tutorials you have been to outside of AVID? In what ways was it different?</a:t>
            </a:r>
            <a:endParaRPr lang="en-US" b="1" dirty="0"/>
          </a:p>
        </p:txBody>
      </p:sp>
      <p:sp>
        <p:nvSpPr>
          <p:cNvPr id="4" name="Date Placeholder 3"/>
          <p:cNvSpPr>
            <a:spLocks noGrp="1"/>
          </p:cNvSpPr>
          <p:nvPr>
            <p:ph type="dt" sz="half" idx="10"/>
          </p:nvPr>
        </p:nvSpPr>
        <p:spPr/>
        <p:txBody>
          <a:bodyPr/>
          <a:lstStyle/>
          <a:p>
            <a:fld id="{B11D738E-8962-435F-8C43-147B8DD7E819}" type="datetime1">
              <a:rPr lang="en-US" smtClean="0"/>
              <a:pPr/>
              <a:t>8/29/2016</a:t>
            </a:fld>
            <a:endParaRPr lang="en-US"/>
          </a:p>
        </p:txBody>
      </p:sp>
      <p:sp>
        <p:nvSpPr>
          <p:cNvPr id="5" name="Footer Placeholder 4"/>
          <p:cNvSpPr>
            <a:spLocks noGrp="1"/>
          </p:cNvSpPr>
          <p:nvPr>
            <p:ph type="ftr" sz="quarter" idx="11"/>
          </p:nvPr>
        </p:nvSpPr>
        <p:spPr/>
        <p:txBody>
          <a:bodyPr/>
          <a:lstStyle/>
          <a:p>
            <a:r>
              <a:rPr lang="en-US" smtClean="0"/>
              <a:t>Footer Text</a:t>
            </a:r>
            <a:endParaRPr lang="en-US"/>
          </a:p>
        </p:txBody>
      </p:sp>
      <p:sp>
        <p:nvSpPr>
          <p:cNvPr id="6" name="Slide Number Placeholder 5"/>
          <p:cNvSpPr>
            <a:spLocks noGrp="1"/>
          </p:cNvSpPr>
          <p:nvPr>
            <p:ph type="sldNum" sz="quarter" idx="12"/>
          </p:nvPr>
        </p:nvSpPr>
        <p:spPr/>
        <p:txBody>
          <a:bodyPr/>
          <a:lstStyle/>
          <a:p>
            <a:fld id="{BA9B540C-44DA-4F69-89C9-7C84606640D3}" type="slidenum">
              <a:rPr lang="en-US" smtClean="0"/>
              <a:pPr/>
              <a:t>3</a:t>
            </a:fld>
            <a:endParaRPr lang="en-US"/>
          </a:p>
        </p:txBody>
      </p:sp>
    </p:spTree>
    <p:extLst>
      <p:ext uri="{BB962C8B-B14F-4D97-AF65-F5344CB8AC3E}">
        <p14:creationId xmlns:p14="http://schemas.microsoft.com/office/powerpoint/2010/main" val="196024743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so different?</a:t>
            </a:r>
            <a:endParaRPr lang="en-US" dirty="0"/>
          </a:p>
        </p:txBody>
      </p:sp>
      <p:sp>
        <p:nvSpPr>
          <p:cNvPr id="3" name="Content Placeholder 2"/>
          <p:cNvSpPr>
            <a:spLocks noGrp="1"/>
          </p:cNvSpPr>
          <p:nvPr>
            <p:ph idx="1"/>
          </p:nvPr>
        </p:nvSpPr>
        <p:spPr/>
        <p:txBody>
          <a:bodyPr/>
          <a:lstStyle/>
          <a:p>
            <a:pPr marL="0" indent="0">
              <a:buNone/>
            </a:pPr>
            <a:r>
              <a:rPr lang="en-US" b="1" dirty="0" smtClean="0"/>
              <a:t>If you are told how to do something, you often don’t understand the underlying concept of </a:t>
            </a:r>
            <a:r>
              <a:rPr lang="en-US" b="1" i="1" dirty="0" smtClean="0"/>
              <a:t>WHY </a:t>
            </a:r>
            <a:r>
              <a:rPr lang="en-US" b="1" dirty="0" smtClean="0"/>
              <a:t>you are doing it, so if you see the same concept in a slightly different situation, you are lost once again. </a:t>
            </a:r>
          </a:p>
          <a:p>
            <a:pPr marL="0" indent="0">
              <a:buNone/>
            </a:pPr>
            <a:endParaRPr lang="en-US" b="1" dirty="0"/>
          </a:p>
          <a:p>
            <a:pPr marL="0" indent="0">
              <a:buNone/>
            </a:pPr>
            <a:r>
              <a:rPr lang="en-US" b="1" dirty="0" smtClean="0"/>
              <a:t>By asking questions that lead the student to the answer, the student gets a much deeper and more applicable understanding of the content. </a:t>
            </a:r>
          </a:p>
          <a:p>
            <a:pPr marL="0" indent="0">
              <a:buNone/>
            </a:pPr>
            <a:endParaRPr lang="en-US" b="1" dirty="0" smtClean="0"/>
          </a:p>
          <a:p>
            <a:pPr marL="0" indent="0">
              <a:buNone/>
            </a:pPr>
            <a:r>
              <a:rPr lang="en-US" b="1" dirty="0" smtClean="0">
                <a:solidFill>
                  <a:srgbClr val="0070C0"/>
                </a:solidFill>
              </a:rPr>
              <a:t>Inquiry</a:t>
            </a:r>
            <a:r>
              <a:rPr lang="en-US" b="1" dirty="0" smtClean="0"/>
              <a:t> is a key component of AVID. </a:t>
            </a:r>
            <a:endParaRPr lang="en-US" b="1" dirty="0"/>
          </a:p>
        </p:txBody>
      </p:sp>
      <p:sp>
        <p:nvSpPr>
          <p:cNvPr id="4" name="Date Placeholder 3"/>
          <p:cNvSpPr>
            <a:spLocks noGrp="1"/>
          </p:cNvSpPr>
          <p:nvPr>
            <p:ph type="dt" sz="half" idx="10"/>
          </p:nvPr>
        </p:nvSpPr>
        <p:spPr/>
        <p:txBody>
          <a:bodyPr/>
          <a:lstStyle/>
          <a:p>
            <a:fld id="{B11D738E-8962-435F-8C43-147B8DD7E819}" type="datetime1">
              <a:rPr lang="en-US" smtClean="0"/>
              <a:pPr/>
              <a:t>8/29/2016</a:t>
            </a:fld>
            <a:endParaRPr lang="en-US"/>
          </a:p>
        </p:txBody>
      </p:sp>
      <p:sp>
        <p:nvSpPr>
          <p:cNvPr id="5" name="Footer Placeholder 4"/>
          <p:cNvSpPr>
            <a:spLocks noGrp="1"/>
          </p:cNvSpPr>
          <p:nvPr>
            <p:ph type="ftr" sz="quarter" idx="11"/>
          </p:nvPr>
        </p:nvSpPr>
        <p:spPr/>
        <p:txBody>
          <a:bodyPr/>
          <a:lstStyle/>
          <a:p>
            <a:r>
              <a:rPr lang="en-US" smtClean="0"/>
              <a:t>Footer Text</a:t>
            </a:r>
            <a:endParaRPr lang="en-US"/>
          </a:p>
        </p:txBody>
      </p:sp>
      <p:sp>
        <p:nvSpPr>
          <p:cNvPr id="6" name="Slide Number Placeholder 5"/>
          <p:cNvSpPr>
            <a:spLocks noGrp="1"/>
          </p:cNvSpPr>
          <p:nvPr>
            <p:ph type="sldNum" sz="quarter" idx="12"/>
          </p:nvPr>
        </p:nvSpPr>
        <p:spPr/>
        <p:txBody>
          <a:bodyPr/>
          <a:lstStyle/>
          <a:p>
            <a:fld id="{BA9B540C-44DA-4F69-89C9-7C84606640D3}" type="slidenum">
              <a:rPr lang="en-US" smtClean="0"/>
              <a:pPr/>
              <a:t>4</a:t>
            </a:fld>
            <a:endParaRPr lang="en-US"/>
          </a:p>
        </p:txBody>
      </p:sp>
    </p:spTree>
    <p:extLst>
      <p:ext uri="{BB962C8B-B14F-4D97-AF65-F5344CB8AC3E}">
        <p14:creationId xmlns:p14="http://schemas.microsoft.com/office/powerpoint/2010/main" val="197831990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B11D738E-8962-435F-8C43-147B8DD7E819}" type="datetime1">
              <a:rPr lang="en-US" smtClean="0"/>
              <a:pPr/>
              <a:t>8/29/2016</a:t>
            </a:fld>
            <a:endParaRPr lang="en-US"/>
          </a:p>
        </p:txBody>
      </p:sp>
      <p:sp>
        <p:nvSpPr>
          <p:cNvPr id="5" name="Footer Placeholder 4"/>
          <p:cNvSpPr>
            <a:spLocks noGrp="1"/>
          </p:cNvSpPr>
          <p:nvPr>
            <p:ph type="ftr" sz="quarter" idx="11"/>
          </p:nvPr>
        </p:nvSpPr>
        <p:spPr/>
        <p:txBody>
          <a:bodyPr/>
          <a:lstStyle/>
          <a:p>
            <a:r>
              <a:rPr lang="en-US" smtClean="0"/>
              <a:t>Footer Text</a:t>
            </a:r>
            <a:endParaRPr lang="en-US"/>
          </a:p>
        </p:txBody>
      </p:sp>
      <p:sp>
        <p:nvSpPr>
          <p:cNvPr id="6" name="Slide Number Placeholder 5"/>
          <p:cNvSpPr>
            <a:spLocks noGrp="1"/>
          </p:cNvSpPr>
          <p:nvPr>
            <p:ph type="sldNum" sz="quarter" idx="12"/>
          </p:nvPr>
        </p:nvSpPr>
        <p:spPr/>
        <p:txBody>
          <a:bodyPr/>
          <a:lstStyle/>
          <a:p>
            <a:fld id="{BA9B540C-44DA-4F69-89C9-7C84606640D3}" type="slidenum">
              <a:rPr lang="en-US" smtClean="0"/>
              <a:pPr/>
              <a:t>5</a:t>
            </a:fld>
            <a:endParaRPr lang="en-US"/>
          </a:p>
        </p:txBody>
      </p:sp>
      <p:pic>
        <p:nvPicPr>
          <p:cNvPr id="1026" name="Picture 2"/>
          <p:cNvPicPr>
            <a:picLocks noGrp="1" noChangeAspect="1" noChangeArrowheads="1"/>
          </p:cNvPicPr>
          <p:nvPr>
            <p:ph idx="1"/>
          </p:nvPr>
        </p:nvPicPr>
        <p:blipFill>
          <a:blip r:embed="rId2" cstate="print"/>
          <a:srcRect/>
          <a:stretch>
            <a:fillRect/>
          </a:stretch>
        </p:blipFill>
        <p:spPr bwMode="auto">
          <a:xfrm>
            <a:off x="4800600" y="1216156"/>
            <a:ext cx="3962400" cy="5138607"/>
          </a:xfrm>
          <a:prstGeom prst="rect">
            <a:avLst/>
          </a:prstGeom>
          <a:noFill/>
          <a:ln w="9525">
            <a:noFill/>
            <a:miter lim="800000"/>
            <a:headEnd/>
            <a:tailEnd/>
          </a:ln>
        </p:spPr>
      </p:pic>
      <p:sp>
        <p:nvSpPr>
          <p:cNvPr id="9" name="TextBox 8"/>
          <p:cNvSpPr txBox="1"/>
          <p:nvPr/>
        </p:nvSpPr>
        <p:spPr>
          <a:xfrm>
            <a:off x="228600" y="2133600"/>
            <a:ext cx="4572000" cy="3816429"/>
          </a:xfrm>
          <a:prstGeom prst="rect">
            <a:avLst/>
          </a:prstGeom>
          <a:noFill/>
        </p:spPr>
        <p:txBody>
          <a:bodyPr wrap="square" rtlCol="0">
            <a:spAutoFit/>
          </a:bodyPr>
          <a:lstStyle/>
          <a:p>
            <a:r>
              <a:rPr lang="en-US" sz="2800" b="1" dirty="0" smtClean="0">
                <a:solidFill>
                  <a:schemeClr val="tx1">
                    <a:lumMod val="50000"/>
                    <a:lumOff val="50000"/>
                  </a:schemeClr>
                </a:solidFill>
                <a:latin typeface="+mj-lt"/>
              </a:rPr>
              <a:t>In AVID, whenever possible, we try to push up from gathering/identifying/just the facts questions/ thinking to processing and all the way up to applying. </a:t>
            </a:r>
          </a:p>
          <a:p>
            <a:endParaRPr lang="en-US" b="1" dirty="0"/>
          </a:p>
        </p:txBody>
      </p:sp>
      <p:sp>
        <p:nvSpPr>
          <p:cNvPr id="2" name="Title 1"/>
          <p:cNvSpPr>
            <a:spLocks noGrp="1"/>
          </p:cNvSpPr>
          <p:nvPr>
            <p:ph type="title"/>
          </p:nvPr>
        </p:nvSpPr>
        <p:spPr/>
        <p:txBody>
          <a:bodyPr/>
          <a:lstStyle/>
          <a:p>
            <a:r>
              <a:rPr lang="en-US" dirty="0" smtClean="0"/>
              <a:t>The deeper the inquiry the better. </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Are fact based questions bad?</a:t>
            </a:r>
            <a:endParaRPr lang="en-US" dirty="0"/>
          </a:p>
        </p:txBody>
      </p:sp>
      <p:sp>
        <p:nvSpPr>
          <p:cNvPr id="3" name="Content Placeholder 2"/>
          <p:cNvSpPr>
            <a:spLocks noGrp="1"/>
          </p:cNvSpPr>
          <p:nvPr>
            <p:ph idx="1"/>
          </p:nvPr>
        </p:nvSpPr>
        <p:spPr/>
        <p:txBody>
          <a:bodyPr/>
          <a:lstStyle/>
          <a:p>
            <a:pPr>
              <a:buNone/>
            </a:pPr>
            <a:r>
              <a:rPr lang="en-US" b="1" dirty="0" smtClean="0"/>
              <a:t>	Not necessarily. Sometimes you need to ask some to ascertain basic understanding of facts, formulas, definitions and the like. But we want to push up to the attic, so that by the end, the student is APPLYING what they have learned. </a:t>
            </a:r>
          </a:p>
          <a:p>
            <a:pPr>
              <a:buNone/>
            </a:pPr>
            <a:endParaRPr lang="en-US" b="1" dirty="0" smtClean="0"/>
          </a:p>
          <a:p>
            <a:pPr>
              <a:buNone/>
            </a:pPr>
            <a:r>
              <a:rPr lang="en-US" b="1" dirty="0" smtClean="0"/>
              <a:t>	Students will have to demonstrate an understanding of the steps to take, so that they can apply their new understanding to future problems. </a:t>
            </a:r>
          </a:p>
          <a:p>
            <a:pPr>
              <a:buNone/>
            </a:pPr>
            <a:r>
              <a:rPr lang="en-US" b="1" dirty="0" smtClean="0"/>
              <a:t> </a:t>
            </a:r>
            <a:endParaRPr lang="en-US" b="1" dirty="0"/>
          </a:p>
        </p:txBody>
      </p:sp>
      <p:sp>
        <p:nvSpPr>
          <p:cNvPr id="4" name="Date Placeholder 3"/>
          <p:cNvSpPr>
            <a:spLocks noGrp="1"/>
          </p:cNvSpPr>
          <p:nvPr>
            <p:ph type="dt" sz="half" idx="10"/>
          </p:nvPr>
        </p:nvSpPr>
        <p:spPr/>
        <p:txBody>
          <a:bodyPr/>
          <a:lstStyle/>
          <a:p>
            <a:fld id="{B11D738E-8962-435F-8C43-147B8DD7E819}" type="datetime1">
              <a:rPr lang="en-US" smtClean="0"/>
              <a:pPr/>
              <a:t>8/29/2016</a:t>
            </a:fld>
            <a:endParaRPr lang="en-US"/>
          </a:p>
        </p:txBody>
      </p:sp>
      <p:sp>
        <p:nvSpPr>
          <p:cNvPr id="5" name="Footer Placeholder 4"/>
          <p:cNvSpPr>
            <a:spLocks noGrp="1"/>
          </p:cNvSpPr>
          <p:nvPr>
            <p:ph type="ftr" sz="quarter" idx="11"/>
          </p:nvPr>
        </p:nvSpPr>
        <p:spPr/>
        <p:txBody>
          <a:bodyPr/>
          <a:lstStyle/>
          <a:p>
            <a:r>
              <a:rPr lang="en-US" smtClean="0"/>
              <a:t>Footer Text</a:t>
            </a:r>
            <a:endParaRPr lang="en-US"/>
          </a:p>
        </p:txBody>
      </p:sp>
      <p:sp>
        <p:nvSpPr>
          <p:cNvPr id="6" name="Slide Number Placeholder 5"/>
          <p:cNvSpPr>
            <a:spLocks noGrp="1"/>
          </p:cNvSpPr>
          <p:nvPr>
            <p:ph type="sldNum" sz="quarter" idx="12"/>
          </p:nvPr>
        </p:nvSpPr>
        <p:spPr/>
        <p:txBody>
          <a:bodyPr/>
          <a:lstStyle/>
          <a:p>
            <a:fld id="{BA9B540C-44DA-4F69-89C9-7C84606640D3}" type="slidenum">
              <a:rPr lang="en-US" smtClean="0"/>
              <a:pPr/>
              <a:t>6</a:t>
            </a:fld>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full process</a:t>
            </a:r>
            <a:endParaRPr lang="en-US" dirty="0"/>
          </a:p>
        </p:txBody>
      </p:sp>
      <p:sp>
        <p:nvSpPr>
          <p:cNvPr id="3" name="Content Placeholder 2"/>
          <p:cNvSpPr>
            <a:spLocks noGrp="1"/>
          </p:cNvSpPr>
          <p:nvPr>
            <p:ph idx="1"/>
          </p:nvPr>
        </p:nvSpPr>
        <p:spPr>
          <a:xfrm>
            <a:off x="457200" y="1752600"/>
            <a:ext cx="3505200" cy="4525963"/>
          </a:xfrm>
        </p:spPr>
        <p:txBody>
          <a:bodyPr>
            <a:normAutofit lnSpcReduction="10000"/>
          </a:bodyPr>
          <a:lstStyle/>
          <a:p>
            <a:r>
              <a:rPr lang="en-US" b="1" dirty="0" smtClean="0"/>
              <a:t>Steps 1-3 happen before students come to class.</a:t>
            </a:r>
          </a:p>
          <a:p>
            <a:r>
              <a:rPr lang="en-US" b="1" dirty="0" smtClean="0"/>
              <a:t>Steps 4-7 are the during the actual tutorial.</a:t>
            </a:r>
          </a:p>
          <a:p>
            <a:r>
              <a:rPr lang="en-US" b="1" dirty="0" smtClean="0"/>
              <a:t>Steps 8-10 happen once the tutorial has finished. </a:t>
            </a:r>
          </a:p>
          <a:p>
            <a:pPr>
              <a:buNone/>
            </a:pPr>
            <a:r>
              <a:rPr lang="en-US" b="1" dirty="0" smtClean="0"/>
              <a:t>	</a:t>
            </a:r>
            <a:r>
              <a:rPr lang="en-US" b="1" dirty="0" smtClean="0">
                <a:solidFill>
                  <a:srgbClr val="0070C0"/>
                </a:solidFill>
              </a:rPr>
              <a:t>Let’s take a minute and look at each one.</a:t>
            </a:r>
          </a:p>
        </p:txBody>
      </p:sp>
      <p:sp>
        <p:nvSpPr>
          <p:cNvPr id="4" name="Date Placeholder 3"/>
          <p:cNvSpPr>
            <a:spLocks noGrp="1"/>
          </p:cNvSpPr>
          <p:nvPr>
            <p:ph type="dt" sz="half" idx="10"/>
          </p:nvPr>
        </p:nvSpPr>
        <p:spPr/>
        <p:txBody>
          <a:bodyPr/>
          <a:lstStyle/>
          <a:p>
            <a:fld id="{B11D738E-8962-435F-8C43-147B8DD7E819}" type="datetime1">
              <a:rPr lang="en-US" smtClean="0"/>
              <a:pPr/>
              <a:t>8/29/2016</a:t>
            </a:fld>
            <a:endParaRPr lang="en-US"/>
          </a:p>
        </p:txBody>
      </p:sp>
      <p:sp>
        <p:nvSpPr>
          <p:cNvPr id="5" name="Footer Placeholder 4"/>
          <p:cNvSpPr>
            <a:spLocks noGrp="1"/>
          </p:cNvSpPr>
          <p:nvPr>
            <p:ph type="ftr" sz="quarter" idx="11"/>
          </p:nvPr>
        </p:nvSpPr>
        <p:spPr/>
        <p:txBody>
          <a:bodyPr/>
          <a:lstStyle/>
          <a:p>
            <a:r>
              <a:rPr lang="en-US" smtClean="0"/>
              <a:t>Footer Text</a:t>
            </a:r>
            <a:endParaRPr lang="en-US"/>
          </a:p>
        </p:txBody>
      </p:sp>
      <p:sp>
        <p:nvSpPr>
          <p:cNvPr id="6" name="Slide Number Placeholder 5"/>
          <p:cNvSpPr>
            <a:spLocks noGrp="1"/>
          </p:cNvSpPr>
          <p:nvPr>
            <p:ph type="sldNum" sz="quarter" idx="12"/>
          </p:nvPr>
        </p:nvSpPr>
        <p:spPr/>
        <p:txBody>
          <a:bodyPr/>
          <a:lstStyle/>
          <a:p>
            <a:fld id="{BA9B540C-44DA-4F69-89C9-7C84606640D3}" type="slidenum">
              <a:rPr lang="en-US" smtClean="0"/>
              <a:pPr/>
              <a:t>7</a:t>
            </a:fld>
            <a:endParaRPr lang="en-US"/>
          </a:p>
        </p:txBody>
      </p:sp>
      <p:pic>
        <p:nvPicPr>
          <p:cNvPr id="2050" name="Picture 2" descr="http://static1.squarespace.com/static/5111c2a6e4b008958078204d/t/5266f9e8e4b011999b2e6547/1382480362216/Screen+Shot+2013-10-22+at+6.14.43+PM.png"/>
          <p:cNvPicPr>
            <a:picLocks noChangeAspect="1" noChangeArrowheads="1"/>
          </p:cNvPicPr>
          <p:nvPr/>
        </p:nvPicPr>
        <p:blipFill>
          <a:blip r:embed="rId2" cstate="print"/>
          <a:srcRect/>
          <a:stretch>
            <a:fillRect/>
          </a:stretch>
        </p:blipFill>
        <p:spPr bwMode="auto">
          <a:xfrm>
            <a:off x="4724400" y="1583515"/>
            <a:ext cx="4067175" cy="5274485"/>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Now let’s watch a longer tutorial session video. </a:t>
            </a:r>
            <a:endParaRPr lang="en-US" dirty="0"/>
          </a:p>
        </p:txBody>
      </p:sp>
      <p:sp>
        <p:nvSpPr>
          <p:cNvPr id="3" name="Content Placeholder 2"/>
          <p:cNvSpPr>
            <a:spLocks noGrp="1"/>
          </p:cNvSpPr>
          <p:nvPr>
            <p:ph idx="1"/>
          </p:nvPr>
        </p:nvSpPr>
        <p:spPr>
          <a:xfrm>
            <a:off x="609600" y="3352800"/>
            <a:ext cx="8229600" cy="2286000"/>
          </a:xfrm>
        </p:spPr>
        <p:txBody>
          <a:bodyPr/>
          <a:lstStyle/>
          <a:p>
            <a:pPr>
              <a:buNone/>
            </a:pPr>
            <a:endParaRPr lang="en-US" b="1" dirty="0" smtClean="0">
              <a:solidFill>
                <a:schemeClr val="accent6"/>
              </a:solidFill>
              <a:hlinkClick r:id="rId2"/>
            </a:endParaRPr>
          </a:p>
          <a:p>
            <a:pPr>
              <a:buNone/>
            </a:pPr>
            <a:endParaRPr lang="en-US" u="sng" dirty="0" smtClean="0">
              <a:hlinkClick r:id="rId2"/>
            </a:endParaRPr>
          </a:p>
          <a:p>
            <a:pPr>
              <a:buNone/>
            </a:pPr>
            <a:r>
              <a:rPr lang="en-US" u="sng" dirty="0" smtClean="0">
                <a:hlinkClick r:id="rId2"/>
              </a:rPr>
              <a:t>https://www.youtube.com/watch?v=8wDTMBeigRw</a:t>
            </a:r>
            <a:r>
              <a:rPr lang="en-US" dirty="0" smtClean="0"/>
              <a:t> </a:t>
            </a:r>
            <a:endParaRPr lang="en-US" b="1" dirty="0"/>
          </a:p>
        </p:txBody>
      </p:sp>
      <p:sp>
        <p:nvSpPr>
          <p:cNvPr id="4" name="Date Placeholder 3"/>
          <p:cNvSpPr>
            <a:spLocks noGrp="1"/>
          </p:cNvSpPr>
          <p:nvPr>
            <p:ph type="dt" sz="half" idx="10"/>
          </p:nvPr>
        </p:nvSpPr>
        <p:spPr/>
        <p:txBody>
          <a:bodyPr/>
          <a:lstStyle/>
          <a:p>
            <a:fld id="{B11D738E-8962-435F-8C43-147B8DD7E819}" type="datetime1">
              <a:rPr lang="en-US" smtClean="0"/>
              <a:pPr/>
              <a:t>8/29/2016</a:t>
            </a:fld>
            <a:endParaRPr lang="en-US"/>
          </a:p>
        </p:txBody>
      </p:sp>
      <p:sp>
        <p:nvSpPr>
          <p:cNvPr id="5" name="Footer Placeholder 4"/>
          <p:cNvSpPr>
            <a:spLocks noGrp="1"/>
          </p:cNvSpPr>
          <p:nvPr>
            <p:ph type="ftr" sz="quarter" idx="11"/>
          </p:nvPr>
        </p:nvSpPr>
        <p:spPr/>
        <p:txBody>
          <a:bodyPr/>
          <a:lstStyle/>
          <a:p>
            <a:r>
              <a:rPr lang="en-US" smtClean="0"/>
              <a:t>Footer Text</a:t>
            </a:r>
            <a:endParaRPr lang="en-US"/>
          </a:p>
        </p:txBody>
      </p:sp>
      <p:sp>
        <p:nvSpPr>
          <p:cNvPr id="6" name="Slide Number Placeholder 5"/>
          <p:cNvSpPr>
            <a:spLocks noGrp="1"/>
          </p:cNvSpPr>
          <p:nvPr>
            <p:ph type="sldNum" sz="quarter" idx="12"/>
          </p:nvPr>
        </p:nvSpPr>
        <p:spPr/>
        <p:txBody>
          <a:bodyPr/>
          <a:lstStyle/>
          <a:p>
            <a:fld id="{BA9B540C-44DA-4F69-89C9-7C84606640D3}" type="slidenum">
              <a:rPr lang="en-US" smtClean="0"/>
              <a:pPr/>
              <a:t>8</a:t>
            </a:fld>
            <a:endParaRPr lang="en-US"/>
          </a:p>
        </p:txBody>
      </p:sp>
      <p:sp>
        <p:nvSpPr>
          <p:cNvPr id="7" name="TextBox 6"/>
          <p:cNvSpPr txBox="1"/>
          <p:nvPr/>
        </p:nvSpPr>
        <p:spPr>
          <a:xfrm>
            <a:off x="990600" y="2438400"/>
            <a:ext cx="6553200" cy="1384995"/>
          </a:xfrm>
          <a:prstGeom prst="rect">
            <a:avLst/>
          </a:prstGeom>
          <a:noFill/>
        </p:spPr>
        <p:txBody>
          <a:bodyPr wrap="square" rtlCol="0">
            <a:spAutoFit/>
          </a:bodyPr>
          <a:lstStyle/>
          <a:p>
            <a:r>
              <a:rPr lang="en-US" sz="2800" b="1" dirty="0" smtClean="0">
                <a:solidFill>
                  <a:schemeClr val="accent6"/>
                </a:solidFill>
                <a:latin typeface="+mj-lt"/>
              </a:rPr>
              <a:t>As you watch, feel free to take notes, jot down observations and questions. </a:t>
            </a:r>
            <a:endParaRPr lang="en-US" sz="2800" b="1" dirty="0">
              <a:solidFill>
                <a:schemeClr val="accent6"/>
              </a:solidFill>
              <a:latin typeface="+mj-lt"/>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 what is it that kids are doing BEFORE class?</a:t>
            </a:r>
            <a:endParaRPr lang="en-US" dirty="0"/>
          </a:p>
        </p:txBody>
      </p:sp>
      <p:sp>
        <p:nvSpPr>
          <p:cNvPr id="3" name="Content Placeholder 2"/>
          <p:cNvSpPr>
            <a:spLocks noGrp="1"/>
          </p:cNvSpPr>
          <p:nvPr>
            <p:ph idx="1"/>
          </p:nvPr>
        </p:nvSpPr>
        <p:spPr>
          <a:xfrm>
            <a:off x="152400" y="2362200"/>
            <a:ext cx="8991600" cy="2971800"/>
          </a:xfrm>
        </p:spPr>
        <p:txBody>
          <a:bodyPr>
            <a:normAutofit/>
          </a:bodyPr>
          <a:lstStyle/>
          <a:p>
            <a:pPr>
              <a:buNone/>
            </a:pPr>
            <a:r>
              <a:rPr lang="en-US" sz="2800" b="1" dirty="0" smtClean="0"/>
              <a:t>	They do the front side of their </a:t>
            </a:r>
            <a:r>
              <a:rPr lang="en-US" sz="2800" b="1" dirty="0" smtClean="0">
                <a:solidFill>
                  <a:srgbClr val="0070C0"/>
                </a:solidFill>
              </a:rPr>
              <a:t>TRF</a:t>
            </a:r>
            <a:r>
              <a:rPr lang="en-US" sz="2800" b="1" dirty="0" smtClean="0"/>
              <a:t> (</a:t>
            </a:r>
            <a:r>
              <a:rPr lang="en-US" sz="2800" b="1" dirty="0" smtClean="0">
                <a:solidFill>
                  <a:srgbClr val="0070C0"/>
                </a:solidFill>
              </a:rPr>
              <a:t>Tutorial Request Form</a:t>
            </a:r>
            <a:r>
              <a:rPr lang="en-US" sz="2800" b="1" dirty="0" smtClean="0"/>
              <a:t>). The front side is the </a:t>
            </a:r>
            <a:r>
              <a:rPr lang="en-US" sz="2800" b="1" dirty="0" smtClean="0">
                <a:solidFill>
                  <a:srgbClr val="0070C0"/>
                </a:solidFill>
              </a:rPr>
              <a:t>pre-work.</a:t>
            </a:r>
          </a:p>
          <a:p>
            <a:pPr>
              <a:buNone/>
            </a:pPr>
            <a:endParaRPr lang="en-US" sz="2800" dirty="0" smtClean="0">
              <a:solidFill>
                <a:schemeClr val="accent6">
                  <a:lumMod val="75000"/>
                </a:schemeClr>
              </a:solidFill>
            </a:endParaRPr>
          </a:p>
          <a:p>
            <a:pPr>
              <a:buNone/>
            </a:pPr>
            <a:r>
              <a:rPr lang="en-US" sz="2800" b="1" dirty="0">
                <a:solidFill>
                  <a:schemeClr val="accent6">
                    <a:lumMod val="75000"/>
                  </a:schemeClr>
                </a:solidFill>
                <a:hlinkClick r:id="rId2"/>
              </a:rPr>
              <a:t>https://</a:t>
            </a:r>
            <a:r>
              <a:rPr lang="en-US" sz="2800" b="1" dirty="0" smtClean="0">
                <a:solidFill>
                  <a:schemeClr val="accent6">
                    <a:lumMod val="75000"/>
                  </a:schemeClr>
                </a:solidFill>
                <a:hlinkClick r:id="rId2"/>
              </a:rPr>
              <a:t>www.youtube.com/watch?v=sxm13Dgskm4</a:t>
            </a:r>
            <a:endParaRPr lang="en-US" sz="2800" b="1" dirty="0" smtClean="0">
              <a:solidFill>
                <a:schemeClr val="accent6">
                  <a:lumMod val="75000"/>
                </a:schemeClr>
              </a:solidFill>
            </a:endParaRPr>
          </a:p>
          <a:p>
            <a:pPr>
              <a:buNone/>
            </a:pPr>
            <a:endParaRPr lang="en-US" sz="2800" b="1" dirty="0" smtClean="0">
              <a:solidFill>
                <a:srgbClr val="0070C0"/>
              </a:solidFill>
            </a:endParaRPr>
          </a:p>
        </p:txBody>
      </p:sp>
      <p:sp>
        <p:nvSpPr>
          <p:cNvPr id="4" name="Date Placeholder 3"/>
          <p:cNvSpPr>
            <a:spLocks noGrp="1"/>
          </p:cNvSpPr>
          <p:nvPr>
            <p:ph type="dt" sz="half" idx="10"/>
          </p:nvPr>
        </p:nvSpPr>
        <p:spPr/>
        <p:txBody>
          <a:bodyPr/>
          <a:lstStyle/>
          <a:p>
            <a:fld id="{B11D738E-8962-435F-8C43-147B8DD7E819}" type="datetime1">
              <a:rPr lang="en-US" smtClean="0"/>
              <a:pPr/>
              <a:t>8/29/2016</a:t>
            </a:fld>
            <a:endParaRPr lang="en-US"/>
          </a:p>
        </p:txBody>
      </p:sp>
      <p:sp>
        <p:nvSpPr>
          <p:cNvPr id="5" name="Footer Placeholder 4"/>
          <p:cNvSpPr>
            <a:spLocks noGrp="1"/>
          </p:cNvSpPr>
          <p:nvPr>
            <p:ph type="ftr" sz="quarter" idx="11"/>
          </p:nvPr>
        </p:nvSpPr>
        <p:spPr/>
        <p:txBody>
          <a:bodyPr/>
          <a:lstStyle/>
          <a:p>
            <a:r>
              <a:rPr lang="en-US" smtClean="0"/>
              <a:t>Footer Text</a:t>
            </a:r>
            <a:endParaRPr lang="en-US"/>
          </a:p>
        </p:txBody>
      </p:sp>
      <p:sp>
        <p:nvSpPr>
          <p:cNvPr id="6" name="Slide Number Placeholder 5"/>
          <p:cNvSpPr>
            <a:spLocks noGrp="1"/>
          </p:cNvSpPr>
          <p:nvPr>
            <p:ph type="sldNum" sz="quarter" idx="12"/>
          </p:nvPr>
        </p:nvSpPr>
        <p:spPr/>
        <p:txBody>
          <a:bodyPr/>
          <a:lstStyle/>
          <a:p>
            <a:fld id="{BA9B540C-44DA-4F69-89C9-7C84606640D3}" type="slidenum">
              <a:rPr lang="en-US" smtClean="0"/>
              <a:pPr/>
              <a:t>9</a:t>
            </a:fld>
            <a:endParaRPr lang="en-US"/>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xecutive">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Executi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Executive</Template>
  <TotalTime>8835</TotalTime>
  <Words>1249</Words>
  <Application>Microsoft Office PowerPoint</Application>
  <PresentationFormat>On-screen Show (4:3)</PresentationFormat>
  <Paragraphs>144</Paragraphs>
  <Slides>19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19</vt:i4>
      </vt:variant>
    </vt:vector>
  </HeadingPairs>
  <TitlesOfParts>
    <vt:vector size="24" baseType="lpstr">
      <vt:lpstr>Arial</vt:lpstr>
      <vt:lpstr>Century Gothic</vt:lpstr>
      <vt:lpstr>Courier New</vt:lpstr>
      <vt:lpstr>Palatino Linotype</vt:lpstr>
      <vt:lpstr>Executive</vt:lpstr>
      <vt:lpstr>AVID Tutorials Crash Course for Tutors</vt:lpstr>
      <vt:lpstr>AVID Tutorials: Not your average show and go.</vt:lpstr>
      <vt:lpstr>What’s up with this?</vt:lpstr>
      <vt:lpstr>Why so different?</vt:lpstr>
      <vt:lpstr>The deeper the inquiry the better. </vt:lpstr>
      <vt:lpstr>Are fact based questions bad?</vt:lpstr>
      <vt:lpstr>The full process</vt:lpstr>
      <vt:lpstr>Now let’s watch a longer tutorial session video. </vt:lpstr>
      <vt:lpstr>So what is it that kids are doing BEFORE class?</vt:lpstr>
      <vt:lpstr>As a tutor, what will my work look like?</vt:lpstr>
      <vt:lpstr>Why?</vt:lpstr>
      <vt:lpstr>Here’s how it goes</vt:lpstr>
      <vt:lpstr>What is going on while you do this?</vt:lpstr>
      <vt:lpstr>Check to see if the teacher has any rule “exceptions”</vt:lpstr>
      <vt:lpstr>Make sure you choose urgent POCs first.</vt:lpstr>
      <vt:lpstr>What if we are really stuck?</vt:lpstr>
      <vt:lpstr>After the tutorials…</vt:lpstr>
      <vt:lpstr>Questions?</vt:lpstr>
      <vt:lpstr>AVID Teachers/Periods</vt:lpstr>
    </vt:vector>
  </TitlesOfParts>
  <Company>Austin ISD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AVID Tutorials Crash Course for Tutors</dc:title>
  <dc:creator>Windows User</dc:creator>
  <cp:lastModifiedBy>Maura Masters</cp:lastModifiedBy>
  <cp:revision>37</cp:revision>
  <dcterms:created xsi:type="dcterms:W3CDTF">2016-08-11T22:35:02Z</dcterms:created>
  <dcterms:modified xsi:type="dcterms:W3CDTF">2016-08-29T13:36:00Z</dcterms:modified>
</cp:coreProperties>
</file>