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61" r:id="rId5"/>
    <p:sldId id="262" r:id="rId6"/>
    <p:sldId id="263" r:id="rId7"/>
    <p:sldId id="264" r:id="rId8"/>
    <p:sldId id="272" r:id="rId9"/>
    <p:sldId id="259"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82" autoAdjust="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8E99B02-5C6A-4BDC-B073-0DE266BC811F}" type="datetimeFigureOut">
              <a:rPr lang="en-US" smtClean="0"/>
              <a:t>11/6/2016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A6CD42A-C79E-4665-BD16-C6BAB530F918}"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E99B02-5C6A-4BDC-B073-0DE266BC811F}" type="datetimeFigureOut">
              <a:rPr lang="en-US" smtClean="0"/>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CD42A-C79E-4665-BD16-C6BAB530F91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A6CD42A-C79E-4665-BD16-C6BAB530F918}"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E99B02-5C6A-4BDC-B073-0DE266BC811F}" type="datetimeFigureOut">
              <a:rPr lang="en-US" smtClean="0"/>
              <a:t>11/6/2016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8E99B02-5C6A-4BDC-B073-0DE266BC811F}" type="datetimeFigureOut">
              <a:rPr lang="en-US" smtClean="0"/>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A6CD42A-C79E-4665-BD16-C6BAB530F918}"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C8E99B02-5C6A-4BDC-B073-0DE266BC811F}" type="datetimeFigureOut">
              <a:rPr lang="en-US" smtClean="0"/>
              <a:t>11/6/2016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A6CD42A-C79E-4665-BD16-C6BAB530F918}"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8E99B02-5C6A-4BDC-B073-0DE266BC811F}" type="datetimeFigureOut">
              <a:rPr lang="en-US" smtClean="0"/>
              <a:t>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6CD42A-C79E-4665-BD16-C6BAB530F918}"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8E99B02-5C6A-4BDC-B073-0DE266BC811F}" type="datetimeFigureOut">
              <a:rPr lang="en-US" smtClean="0"/>
              <a:t>11/6/2016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A6CD42A-C79E-4665-BD16-C6BAB530F918}"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8E99B02-5C6A-4BDC-B073-0DE266BC811F}" type="datetimeFigureOut">
              <a:rPr lang="en-US" smtClean="0"/>
              <a:t>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A6CD42A-C79E-4665-BD16-C6BAB530F91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8E99B02-5C6A-4BDC-B073-0DE266BC811F}" type="datetimeFigureOut">
              <a:rPr lang="en-US" smtClean="0"/>
              <a:t>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A6CD42A-C79E-4665-BD16-C6BAB530F91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A6CD42A-C79E-4665-BD16-C6BAB530F918}"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8E99B02-5C6A-4BDC-B073-0DE266BC811F}" type="datetimeFigureOut">
              <a:rPr lang="en-US" smtClean="0"/>
              <a:t>11/6/2016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A6CD42A-C79E-4665-BD16-C6BAB530F918}"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8E99B02-5C6A-4BDC-B073-0DE266BC811F}" type="datetimeFigureOut">
              <a:rPr lang="en-US" smtClean="0"/>
              <a:t>11/6/2016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8E99B02-5C6A-4BDC-B073-0DE266BC811F}" type="datetimeFigureOut">
              <a:rPr lang="en-US" smtClean="0"/>
              <a:t>11/6/2016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A6CD42A-C79E-4665-BD16-C6BAB530F918}"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agoosh.com/hs/act/act-study-tips/2016/act-science-graphs-and-table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act.org/content/act/en/products-and-services/the-act/test-preparation.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act.org/content/act/en/products-and-services/the-act/test-preparation/english-practice-test-questions.html?page=0&amp;chapter=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VWY_gOkl3L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3600" dirty="0" smtClean="0"/>
              <a:t>SAT vs. ACT</a:t>
            </a:r>
            <a:endParaRPr lang="en-US" sz="3600" dirty="0"/>
          </a:p>
        </p:txBody>
      </p:sp>
      <p:sp>
        <p:nvSpPr>
          <p:cNvPr id="2" name="Title 1"/>
          <p:cNvSpPr>
            <a:spLocks noGrp="1"/>
          </p:cNvSpPr>
          <p:nvPr>
            <p:ph type="ctrTitle"/>
          </p:nvPr>
        </p:nvSpPr>
        <p:spPr/>
        <p:txBody>
          <a:bodyPr>
            <a:normAutofit/>
          </a:bodyPr>
          <a:lstStyle/>
          <a:p>
            <a:r>
              <a:rPr lang="en-US" sz="4800" b="1" dirty="0" smtClean="0"/>
              <a:t>SAT Prep Lesson #3</a:t>
            </a:r>
            <a:endParaRPr lang="en-US" sz="4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the Math sections compare?</a:t>
            </a:r>
            <a:endParaRPr lang="en-US" dirty="0"/>
          </a:p>
        </p:txBody>
      </p:sp>
      <p:sp>
        <p:nvSpPr>
          <p:cNvPr id="3" name="Content Placeholder 2"/>
          <p:cNvSpPr>
            <a:spLocks noGrp="1"/>
          </p:cNvSpPr>
          <p:nvPr>
            <p:ph sz="quarter" idx="1"/>
          </p:nvPr>
        </p:nvSpPr>
        <p:spPr>
          <a:xfrm>
            <a:off x="301752" y="1527048"/>
            <a:ext cx="8503920" cy="4797552"/>
          </a:xfrm>
        </p:spPr>
        <p:txBody>
          <a:bodyPr>
            <a:normAutofit/>
          </a:bodyPr>
          <a:lstStyle/>
          <a:p>
            <a:r>
              <a:rPr lang="en-US" dirty="0" smtClean="0"/>
              <a:t>Both the </a:t>
            </a:r>
            <a:r>
              <a:rPr lang="en-US" b="1" dirty="0" smtClean="0"/>
              <a:t>SAT</a:t>
            </a:r>
            <a:r>
              <a:rPr lang="en-US" dirty="0" smtClean="0"/>
              <a:t> and </a:t>
            </a:r>
            <a:r>
              <a:rPr lang="en-US" b="1" dirty="0" smtClean="0"/>
              <a:t>ACT</a:t>
            </a:r>
            <a:r>
              <a:rPr lang="en-US" dirty="0" smtClean="0"/>
              <a:t> have math questions through Algebra II and some trigonometry, though the </a:t>
            </a:r>
            <a:r>
              <a:rPr lang="en-US" b="1" dirty="0" smtClean="0"/>
              <a:t>ACT</a:t>
            </a:r>
            <a:r>
              <a:rPr lang="en-US" dirty="0" smtClean="0"/>
              <a:t> tends to have a few more of the higher level math questions than the </a:t>
            </a:r>
            <a:r>
              <a:rPr lang="en-US" b="1" dirty="0" smtClean="0"/>
              <a:t>SAT</a:t>
            </a:r>
            <a:r>
              <a:rPr lang="en-US" dirty="0" smtClean="0"/>
              <a:t>. </a:t>
            </a:r>
          </a:p>
          <a:p>
            <a:r>
              <a:rPr lang="en-US" dirty="0" smtClean="0"/>
              <a:t>The </a:t>
            </a:r>
            <a:r>
              <a:rPr lang="en-US" b="1" dirty="0" smtClean="0"/>
              <a:t>SAT</a:t>
            </a:r>
            <a:r>
              <a:rPr lang="en-US" dirty="0" smtClean="0"/>
              <a:t> has some grid-in questions and has a section on which you cannot use a calculator, whereas the </a:t>
            </a:r>
            <a:r>
              <a:rPr lang="en-US" b="1" dirty="0" smtClean="0"/>
              <a:t>ACT</a:t>
            </a:r>
            <a:r>
              <a:rPr lang="en-US" dirty="0" smtClean="0"/>
              <a:t> has only multiple choice and you may use a calculator on all.</a:t>
            </a:r>
          </a:p>
          <a:p>
            <a:r>
              <a:rPr lang="en-US" dirty="0" smtClean="0"/>
              <a:t>Only the </a:t>
            </a:r>
            <a:r>
              <a:rPr lang="en-US" b="1" dirty="0" smtClean="0"/>
              <a:t>SAT </a:t>
            </a:r>
            <a:r>
              <a:rPr lang="en-US" dirty="0" smtClean="0"/>
              <a:t>gives you the formulas you will need. For the </a:t>
            </a:r>
            <a:r>
              <a:rPr lang="en-US" b="1" dirty="0" smtClean="0"/>
              <a:t>ACT</a:t>
            </a:r>
            <a:r>
              <a:rPr lang="en-US" dirty="0" smtClean="0"/>
              <a:t>, you have to have all formulas memorized.</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the reading sections compare?</a:t>
            </a:r>
            <a:endParaRPr lang="en-US" dirty="0"/>
          </a:p>
        </p:txBody>
      </p:sp>
      <p:sp>
        <p:nvSpPr>
          <p:cNvPr id="3" name="Content Placeholder 2"/>
          <p:cNvSpPr>
            <a:spLocks noGrp="1"/>
          </p:cNvSpPr>
          <p:nvPr>
            <p:ph sz="quarter" idx="1"/>
          </p:nvPr>
        </p:nvSpPr>
        <p:spPr>
          <a:xfrm>
            <a:off x="301752" y="1527048"/>
            <a:ext cx="8503920" cy="4873752"/>
          </a:xfrm>
        </p:spPr>
        <p:txBody>
          <a:bodyPr>
            <a:normAutofit/>
          </a:bodyPr>
          <a:lstStyle/>
          <a:p>
            <a:pPr fontAlgn="base"/>
            <a:r>
              <a:rPr lang="en-US" b="1" dirty="0" smtClean="0"/>
              <a:t>Number of passages:</a:t>
            </a:r>
            <a:r>
              <a:rPr lang="en-US" dirty="0" smtClean="0"/>
              <a:t> There are four long passages (700-900ish words) to read on the </a:t>
            </a:r>
            <a:r>
              <a:rPr lang="en-US" b="1" dirty="0" smtClean="0"/>
              <a:t>ACT</a:t>
            </a:r>
            <a:r>
              <a:rPr lang="en-US" dirty="0" smtClean="0"/>
              <a:t> and five longish passages (500 to 750 words) on the </a:t>
            </a:r>
            <a:r>
              <a:rPr lang="en-US" b="1" dirty="0" smtClean="0"/>
              <a:t>SAT</a:t>
            </a:r>
            <a:r>
              <a:rPr lang="en-US" dirty="0" smtClean="0"/>
              <a:t>. Or rather, there are 4 discrete reading sections on the </a:t>
            </a:r>
            <a:r>
              <a:rPr lang="en-US" b="1" dirty="0" smtClean="0"/>
              <a:t>ACT</a:t>
            </a:r>
            <a:r>
              <a:rPr lang="en-US" dirty="0" smtClean="0"/>
              <a:t> and 5 on the </a:t>
            </a:r>
            <a:r>
              <a:rPr lang="en-US" b="1" dirty="0" smtClean="0"/>
              <a:t>SAT</a:t>
            </a:r>
            <a:r>
              <a:rPr lang="en-US" dirty="0" smtClean="0"/>
              <a:t>. Both tests include one set of paired passages for you to compare, but count these as a single passage.</a:t>
            </a:r>
          </a:p>
          <a:p>
            <a:pPr fontAlgn="base"/>
            <a:r>
              <a:rPr lang="en-US" b="1" dirty="0" smtClean="0"/>
              <a:t>Passage </a:t>
            </a:r>
            <a:r>
              <a:rPr lang="en-US" b="1" dirty="0" smtClean="0"/>
              <a:t>complexity:</a:t>
            </a:r>
            <a:r>
              <a:rPr lang="en-US" dirty="0" smtClean="0"/>
              <a:t> The reading level of the passages on the </a:t>
            </a:r>
            <a:r>
              <a:rPr lang="en-US" b="1" dirty="0" smtClean="0"/>
              <a:t>ACT </a:t>
            </a:r>
            <a:r>
              <a:rPr lang="en-US" dirty="0" smtClean="0"/>
              <a:t>is pretty standard across the board (about a 10th to 11th grade level). On the </a:t>
            </a:r>
            <a:r>
              <a:rPr lang="en-US" b="1" dirty="0" smtClean="0"/>
              <a:t>SAT</a:t>
            </a:r>
            <a:r>
              <a:rPr lang="en-US" dirty="0" smtClean="0"/>
              <a:t>, you’ll find a range from 9th grade to early college.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What’s the deal with the ACT Science section?</a:t>
            </a:r>
            <a:endParaRPr lang="en-US" dirty="0"/>
          </a:p>
        </p:txBody>
      </p:sp>
      <p:sp>
        <p:nvSpPr>
          <p:cNvPr id="3" name="Content Placeholder 2"/>
          <p:cNvSpPr>
            <a:spLocks noGrp="1"/>
          </p:cNvSpPr>
          <p:nvPr>
            <p:ph sz="quarter" idx="1"/>
          </p:nvPr>
        </p:nvSpPr>
        <p:spPr>
          <a:xfrm>
            <a:off x="301752" y="1527048"/>
            <a:ext cx="8503920" cy="4949952"/>
          </a:xfrm>
        </p:spPr>
        <p:txBody>
          <a:bodyPr>
            <a:normAutofit/>
          </a:bodyPr>
          <a:lstStyle/>
          <a:p>
            <a:r>
              <a:rPr lang="en-US" dirty="0" smtClean="0"/>
              <a:t>You don’t need to be a scientist, though the more familiar you are with science terminology the faster you’ll be able to process the questions. </a:t>
            </a:r>
          </a:p>
          <a:p>
            <a:r>
              <a:rPr lang="en-US" dirty="0" smtClean="0"/>
              <a:t>You’ll </a:t>
            </a:r>
            <a:r>
              <a:rPr lang="en-US" dirty="0" smtClean="0"/>
              <a:t>see a handful of questions that do require you to bring in outside knowledge, but most of the questions have to do with your ability to read tables and graphs, make assumptions about scientific </a:t>
            </a:r>
            <a:r>
              <a:rPr lang="en-US" dirty="0" smtClean="0"/>
              <a:t>situations</a:t>
            </a:r>
            <a:r>
              <a:rPr lang="en-US" dirty="0" smtClean="0"/>
              <a:t>, or evaluate scientific hypotheses. </a:t>
            </a:r>
            <a:endParaRPr lang="en-US" dirty="0" smtClean="0"/>
          </a:p>
          <a:p>
            <a:r>
              <a:rPr lang="en-US" dirty="0" smtClean="0"/>
              <a:t>If you want to check out the types of graphs and tables you’ll face</a:t>
            </a:r>
            <a:r>
              <a:rPr lang="en-US" dirty="0" smtClean="0"/>
              <a:t>: </a:t>
            </a:r>
            <a:r>
              <a:rPr lang="en-US" dirty="0" smtClean="0">
                <a:hlinkClick r:id="rId2"/>
              </a:rPr>
              <a:t>https://magoosh.com/hs/act/act-study-tips/2016/act-science-graphs-and-tables</a:t>
            </a:r>
            <a:r>
              <a:rPr lang="en-US" dirty="0" smtClean="0">
                <a:hlinkClick r:id="rId2"/>
              </a:rPr>
              <a:t>/</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test is harder for time management?</a:t>
            </a:r>
            <a:endParaRPr lang="en-US" dirty="0"/>
          </a:p>
        </p:txBody>
      </p:sp>
      <p:sp>
        <p:nvSpPr>
          <p:cNvPr id="3" name="Content Placeholder 2"/>
          <p:cNvSpPr>
            <a:spLocks noGrp="1"/>
          </p:cNvSpPr>
          <p:nvPr>
            <p:ph sz="quarter" idx="1"/>
          </p:nvPr>
        </p:nvSpPr>
        <p:spPr/>
        <p:txBody>
          <a:bodyPr/>
          <a:lstStyle/>
          <a:p>
            <a:r>
              <a:rPr lang="en-US" dirty="0" smtClean="0"/>
              <a:t>Overall, the </a:t>
            </a:r>
            <a:r>
              <a:rPr lang="en-US" b="1" dirty="0" smtClean="0"/>
              <a:t>ACT</a:t>
            </a:r>
            <a:r>
              <a:rPr lang="en-US" dirty="0" smtClean="0"/>
              <a:t> is considered more difficult to finish than the SAT. More students have trouble finishing it. For most sections, you have less time per question—though with the essay, since you don’t have to read a passage, it basically comes out even. </a:t>
            </a:r>
          </a:p>
          <a:p>
            <a:r>
              <a:rPr lang="en-US" dirty="0" smtClean="0"/>
              <a:t>So…this means that you really need to pay attention to the time warnings, so you can make sure that you fill in a bubble for every question.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Where can I practice for the ACT?</a:t>
            </a:r>
            <a:endParaRPr lang="en-US" dirty="0"/>
          </a:p>
        </p:txBody>
      </p:sp>
      <p:sp>
        <p:nvSpPr>
          <p:cNvPr id="3" name="Content Placeholder 2"/>
          <p:cNvSpPr>
            <a:spLocks noGrp="1"/>
          </p:cNvSpPr>
          <p:nvPr>
            <p:ph sz="quarter" idx="1"/>
          </p:nvPr>
        </p:nvSpPr>
        <p:spPr/>
        <p:txBody>
          <a:bodyPr/>
          <a:lstStyle/>
          <a:p>
            <a:r>
              <a:rPr lang="en-US" dirty="0" smtClean="0"/>
              <a:t>There is a link to the ACT company’s site. There is a lot of things you can use if you pay for them, but if you scroll down, there is a free study guide you can download and there are sample questions from each multiple choice section of the test.</a:t>
            </a:r>
          </a:p>
          <a:p>
            <a:r>
              <a:rPr lang="en-US" dirty="0" smtClean="0"/>
              <a:t>Check </a:t>
            </a:r>
            <a:r>
              <a:rPr lang="en-US" dirty="0" smtClean="0"/>
              <a:t>it out: </a:t>
            </a:r>
            <a:r>
              <a:rPr lang="en-US" dirty="0" smtClean="0">
                <a:hlinkClick r:id="rId2"/>
              </a:rPr>
              <a:t>http://</a:t>
            </a:r>
            <a:r>
              <a:rPr lang="en-US" dirty="0" smtClean="0">
                <a:hlinkClick r:id="rId2"/>
              </a:rPr>
              <a:t>www.act.org/content/act/en/products-and-services/the-act/test-preparation.html</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Learn the directions BEFORE you take the test!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When you check out the sample questions, you will also see the </a:t>
            </a:r>
            <a:r>
              <a:rPr lang="en-US" b="1" dirty="0" smtClean="0"/>
              <a:t>directions</a:t>
            </a:r>
            <a:r>
              <a:rPr lang="en-US" dirty="0" smtClean="0"/>
              <a:t>. Learn the directions. You don’t want to waste time reading and understanding the directions when you take the test. You know your time is limited, so you want to save every minute you can. </a:t>
            </a:r>
            <a:endParaRPr lang="en-US" dirty="0" smtClean="0"/>
          </a:p>
          <a:p>
            <a:r>
              <a:rPr lang="en-US" dirty="0" smtClean="0"/>
              <a:t>Just for an example, let’s look at </a:t>
            </a:r>
            <a:r>
              <a:rPr lang="en-US" dirty="0" smtClean="0"/>
              <a:t>the English directions: </a:t>
            </a:r>
            <a:r>
              <a:rPr lang="en-US" dirty="0" smtClean="0">
                <a:hlinkClick r:id="rId2"/>
              </a:rPr>
              <a:t>http://</a:t>
            </a:r>
            <a:r>
              <a:rPr lang="en-US" dirty="0" smtClean="0">
                <a:hlinkClick r:id="rId2"/>
              </a:rPr>
              <a:t>www.act.org/content/act/en/products-and-services/the-act/test-preparation/english-practice-test-questions.html?page=0&amp;chapter=0</a:t>
            </a:r>
            <a:endParaRPr lang="en-US" dirty="0" smtClean="0"/>
          </a:p>
          <a:p>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Basic Comparison of the Two Tests</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 </a:t>
            </a:r>
            <a:endParaRPr lang="en-US" dirty="0"/>
          </a:p>
        </p:txBody>
      </p:sp>
      <p:graphicFrame>
        <p:nvGraphicFramePr>
          <p:cNvPr id="7" name="Table 6"/>
          <p:cNvGraphicFramePr>
            <a:graphicFrameLocks noGrp="1"/>
          </p:cNvGraphicFramePr>
          <p:nvPr/>
        </p:nvGraphicFramePr>
        <p:xfrm>
          <a:off x="1066801" y="1565716"/>
          <a:ext cx="7010398" cy="4606484"/>
        </p:xfrm>
        <a:graphic>
          <a:graphicData uri="http://schemas.openxmlformats.org/drawingml/2006/table">
            <a:tbl>
              <a:tblPr/>
              <a:tblGrid>
                <a:gridCol w="3556370"/>
                <a:gridCol w="1727014"/>
                <a:gridCol w="1727014"/>
              </a:tblGrid>
              <a:tr h="481274">
                <a:tc>
                  <a:txBody>
                    <a:bodyPr/>
                    <a:lstStyle/>
                    <a:p>
                      <a:pPr algn="l" fontAlgn="b"/>
                      <a:r>
                        <a:rPr lang="en-US" sz="2500" b="1" i="0" u="none" strike="noStrike">
                          <a:solidFill>
                            <a:srgbClr val="000000"/>
                          </a:solidFill>
                          <a:latin typeface="Calibri"/>
                        </a:rPr>
                        <a:t>Test Sections</a:t>
                      </a:r>
                    </a:p>
                  </a:txBody>
                  <a:tcPr marL="8343" marR="8343" marT="83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500" b="1" i="0" u="none" strike="noStrike">
                          <a:solidFill>
                            <a:srgbClr val="000000"/>
                          </a:solidFill>
                          <a:latin typeface="Calibri"/>
                        </a:rPr>
                        <a:t>ACT</a:t>
                      </a:r>
                    </a:p>
                  </a:txBody>
                  <a:tcPr marL="8343" marR="8343" marT="83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500" b="1" i="0" u="none" strike="noStrike">
                          <a:solidFill>
                            <a:srgbClr val="000000"/>
                          </a:solidFill>
                          <a:latin typeface="Calibri"/>
                        </a:rPr>
                        <a:t>SAT</a:t>
                      </a:r>
                    </a:p>
                  </a:txBody>
                  <a:tcPr marL="8343" marR="8343" marT="83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5042">
                <a:tc>
                  <a:txBody>
                    <a:bodyPr/>
                    <a:lstStyle/>
                    <a:p>
                      <a:pPr algn="l" fontAlgn="b"/>
                      <a:r>
                        <a:rPr lang="en-US" sz="2100" b="1" i="0" u="none" strike="noStrike">
                          <a:solidFill>
                            <a:srgbClr val="000000"/>
                          </a:solidFill>
                          <a:latin typeface="Calibri"/>
                        </a:rPr>
                        <a:t>English (ACT) Writing and Language (SAT)</a:t>
                      </a:r>
                    </a:p>
                  </a:txBody>
                  <a:tcPr marL="8343" marR="8343" marT="83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900" b="1" i="0" u="none" strike="noStrike" dirty="0">
                          <a:solidFill>
                            <a:srgbClr val="000000"/>
                          </a:solidFill>
                          <a:latin typeface="Calibri"/>
                        </a:rPr>
                        <a:t>45 minutes    </a:t>
                      </a:r>
                      <a:endParaRPr lang="en-US" sz="1900" b="1" i="0" u="none" strike="noStrike" dirty="0" smtClean="0">
                        <a:solidFill>
                          <a:srgbClr val="000000"/>
                        </a:solidFill>
                        <a:latin typeface="Calibri"/>
                      </a:endParaRPr>
                    </a:p>
                    <a:p>
                      <a:pPr algn="ctr" fontAlgn="b"/>
                      <a:r>
                        <a:rPr lang="en-US" sz="1900" b="1" i="0" u="none" strike="noStrike" dirty="0" smtClean="0">
                          <a:solidFill>
                            <a:srgbClr val="000000"/>
                          </a:solidFill>
                          <a:latin typeface="Calibri"/>
                        </a:rPr>
                        <a:t>75 </a:t>
                      </a:r>
                      <a:r>
                        <a:rPr lang="en-US" sz="1900" b="1" i="0" u="none" strike="noStrike" dirty="0">
                          <a:solidFill>
                            <a:srgbClr val="000000"/>
                          </a:solidFill>
                          <a:latin typeface="Calibri"/>
                        </a:rPr>
                        <a:t>questions</a:t>
                      </a:r>
                    </a:p>
                  </a:txBody>
                  <a:tcPr marL="8343" marR="8343" marT="83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900" b="1" i="0" u="none" strike="noStrike" dirty="0">
                          <a:solidFill>
                            <a:srgbClr val="000000"/>
                          </a:solidFill>
                          <a:latin typeface="Calibri"/>
                        </a:rPr>
                        <a:t>35 minutes   </a:t>
                      </a:r>
                      <a:endParaRPr lang="en-US" sz="1900" b="1" i="0" u="none" strike="noStrike" dirty="0" smtClean="0">
                        <a:solidFill>
                          <a:srgbClr val="000000"/>
                        </a:solidFill>
                        <a:latin typeface="Calibri"/>
                      </a:endParaRPr>
                    </a:p>
                    <a:p>
                      <a:pPr algn="ctr" fontAlgn="b"/>
                      <a:r>
                        <a:rPr lang="en-US" sz="1900" b="1" i="0" u="none" strike="noStrike" dirty="0" smtClean="0">
                          <a:solidFill>
                            <a:srgbClr val="000000"/>
                          </a:solidFill>
                          <a:latin typeface="Calibri"/>
                        </a:rPr>
                        <a:t>44 </a:t>
                      </a:r>
                      <a:r>
                        <a:rPr lang="en-US" sz="1900" b="1" i="0" u="none" strike="noStrike" dirty="0">
                          <a:solidFill>
                            <a:srgbClr val="000000"/>
                          </a:solidFill>
                          <a:latin typeface="Calibri"/>
                        </a:rPr>
                        <a:t>questions</a:t>
                      </a:r>
                    </a:p>
                  </a:txBody>
                  <a:tcPr marL="8343" marR="8343" marT="83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5042">
                <a:tc>
                  <a:txBody>
                    <a:bodyPr/>
                    <a:lstStyle/>
                    <a:p>
                      <a:pPr algn="l" fontAlgn="b"/>
                      <a:r>
                        <a:rPr lang="en-US" sz="2300" b="1" i="0" u="none" strike="noStrike">
                          <a:solidFill>
                            <a:srgbClr val="000000"/>
                          </a:solidFill>
                          <a:latin typeface="Calibri"/>
                        </a:rPr>
                        <a:t>Math </a:t>
                      </a:r>
                    </a:p>
                  </a:txBody>
                  <a:tcPr marL="8343" marR="8343" marT="83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900" b="1" i="0" u="none" strike="noStrike" dirty="0">
                          <a:solidFill>
                            <a:srgbClr val="000000"/>
                          </a:solidFill>
                          <a:latin typeface="Calibri"/>
                        </a:rPr>
                        <a:t>60 minutes  </a:t>
                      </a:r>
                      <a:endParaRPr lang="en-US" sz="1900" b="1" i="0" u="none" strike="noStrike" dirty="0" smtClean="0">
                        <a:solidFill>
                          <a:srgbClr val="000000"/>
                        </a:solidFill>
                        <a:latin typeface="Calibri"/>
                      </a:endParaRPr>
                    </a:p>
                    <a:p>
                      <a:pPr algn="ctr" fontAlgn="b"/>
                      <a:r>
                        <a:rPr lang="en-US" sz="1900" b="1" i="0" u="none" strike="noStrike" dirty="0" smtClean="0">
                          <a:solidFill>
                            <a:srgbClr val="000000"/>
                          </a:solidFill>
                          <a:latin typeface="Calibri"/>
                        </a:rPr>
                        <a:t> </a:t>
                      </a:r>
                      <a:r>
                        <a:rPr lang="en-US" sz="1900" b="1" i="0" u="none" strike="noStrike" dirty="0">
                          <a:solidFill>
                            <a:srgbClr val="000000"/>
                          </a:solidFill>
                          <a:latin typeface="Calibri"/>
                        </a:rPr>
                        <a:t>60 questions</a:t>
                      </a:r>
                    </a:p>
                  </a:txBody>
                  <a:tcPr marL="8343" marR="8343" marT="83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900" b="1" i="0" u="none" strike="noStrike" dirty="0">
                          <a:solidFill>
                            <a:srgbClr val="000000"/>
                          </a:solidFill>
                          <a:latin typeface="Calibri"/>
                        </a:rPr>
                        <a:t>80 minutes     </a:t>
                      </a:r>
                      <a:endParaRPr lang="en-US" sz="1900" b="1" i="0" u="none" strike="noStrike" dirty="0" smtClean="0">
                        <a:solidFill>
                          <a:srgbClr val="000000"/>
                        </a:solidFill>
                        <a:latin typeface="Calibri"/>
                      </a:endParaRPr>
                    </a:p>
                    <a:p>
                      <a:pPr algn="ctr" fontAlgn="b"/>
                      <a:r>
                        <a:rPr lang="en-US" sz="1900" b="1" i="0" u="none" strike="noStrike" dirty="0" smtClean="0">
                          <a:solidFill>
                            <a:srgbClr val="000000"/>
                          </a:solidFill>
                          <a:latin typeface="Calibri"/>
                        </a:rPr>
                        <a:t>58 </a:t>
                      </a:r>
                      <a:r>
                        <a:rPr lang="en-US" sz="1900" b="1" i="0" u="none" strike="noStrike" dirty="0">
                          <a:solidFill>
                            <a:srgbClr val="000000"/>
                          </a:solidFill>
                          <a:latin typeface="Calibri"/>
                        </a:rPr>
                        <a:t>questions</a:t>
                      </a:r>
                    </a:p>
                  </a:txBody>
                  <a:tcPr marL="8343" marR="8343" marT="83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5042">
                <a:tc>
                  <a:txBody>
                    <a:bodyPr/>
                    <a:lstStyle/>
                    <a:p>
                      <a:pPr algn="l" fontAlgn="b"/>
                      <a:r>
                        <a:rPr lang="en-US" sz="2300" b="1" i="0" u="none" strike="noStrike">
                          <a:solidFill>
                            <a:srgbClr val="000000"/>
                          </a:solidFill>
                          <a:latin typeface="Calibri"/>
                        </a:rPr>
                        <a:t>Reading</a:t>
                      </a:r>
                    </a:p>
                  </a:txBody>
                  <a:tcPr marL="8343" marR="8343" marT="83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900" b="1" i="0" u="none" strike="noStrike" dirty="0">
                          <a:solidFill>
                            <a:srgbClr val="000000"/>
                          </a:solidFill>
                          <a:latin typeface="Calibri"/>
                        </a:rPr>
                        <a:t>35 minutes    </a:t>
                      </a:r>
                      <a:endParaRPr lang="en-US" sz="1900" b="1" i="0" u="none" strike="noStrike" dirty="0" smtClean="0">
                        <a:solidFill>
                          <a:srgbClr val="000000"/>
                        </a:solidFill>
                        <a:latin typeface="Calibri"/>
                      </a:endParaRPr>
                    </a:p>
                    <a:p>
                      <a:pPr algn="ctr" fontAlgn="b"/>
                      <a:r>
                        <a:rPr lang="en-US" sz="1900" b="1" i="0" u="none" strike="noStrike" dirty="0" smtClean="0">
                          <a:solidFill>
                            <a:srgbClr val="000000"/>
                          </a:solidFill>
                          <a:latin typeface="Calibri"/>
                        </a:rPr>
                        <a:t>40 </a:t>
                      </a:r>
                      <a:r>
                        <a:rPr lang="en-US" sz="1900" b="1" i="0" u="none" strike="noStrike" dirty="0">
                          <a:solidFill>
                            <a:srgbClr val="000000"/>
                          </a:solidFill>
                          <a:latin typeface="Calibri"/>
                        </a:rPr>
                        <a:t>questions</a:t>
                      </a:r>
                    </a:p>
                  </a:txBody>
                  <a:tcPr marL="8343" marR="8343" marT="83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900" b="1" i="0" u="none" strike="noStrike" dirty="0">
                          <a:solidFill>
                            <a:srgbClr val="000000"/>
                          </a:solidFill>
                          <a:latin typeface="Calibri"/>
                        </a:rPr>
                        <a:t>65 minutes  </a:t>
                      </a:r>
                      <a:endParaRPr lang="en-US" sz="1900" b="1" i="0" u="none" strike="noStrike" dirty="0" smtClean="0">
                        <a:solidFill>
                          <a:srgbClr val="000000"/>
                        </a:solidFill>
                        <a:latin typeface="Calibri"/>
                      </a:endParaRPr>
                    </a:p>
                    <a:p>
                      <a:pPr algn="ctr" fontAlgn="b"/>
                      <a:r>
                        <a:rPr lang="en-US" sz="1900" b="1" i="0" u="none" strike="noStrike" dirty="0" smtClean="0">
                          <a:solidFill>
                            <a:srgbClr val="000000"/>
                          </a:solidFill>
                          <a:latin typeface="Calibri"/>
                        </a:rPr>
                        <a:t>52 </a:t>
                      </a:r>
                      <a:r>
                        <a:rPr lang="en-US" sz="1900" b="1" i="0" u="none" strike="noStrike" dirty="0">
                          <a:solidFill>
                            <a:srgbClr val="000000"/>
                          </a:solidFill>
                          <a:latin typeface="Calibri"/>
                        </a:rPr>
                        <a:t>questions   </a:t>
                      </a:r>
                    </a:p>
                  </a:txBody>
                  <a:tcPr marL="8343" marR="8343" marT="83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5042">
                <a:tc>
                  <a:txBody>
                    <a:bodyPr/>
                    <a:lstStyle/>
                    <a:p>
                      <a:pPr algn="l" fontAlgn="b"/>
                      <a:r>
                        <a:rPr lang="en-US" sz="2300" b="1" i="0" u="none" strike="noStrike">
                          <a:solidFill>
                            <a:srgbClr val="000000"/>
                          </a:solidFill>
                          <a:latin typeface="Calibri"/>
                        </a:rPr>
                        <a:t>Science</a:t>
                      </a:r>
                    </a:p>
                  </a:txBody>
                  <a:tcPr marL="8343" marR="8343" marT="83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900" b="1" i="0" u="none" strike="noStrike" dirty="0">
                          <a:solidFill>
                            <a:srgbClr val="000000"/>
                          </a:solidFill>
                          <a:latin typeface="Calibri"/>
                        </a:rPr>
                        <a:t>35 minutes    </a:t>
                      </a:r>
                      <a:endParaRPr lang="en-US" sz="1900" b="1" i="0" u="none" strike="noStrike" dirty="0" smtClean="0">
                        <a:solidFill>
                          <a:srgbClr val="000000"/>
                        </a:solidFill>
                        <a:latin typeface="Calibri"/>
                      </a:endParaRPr>
                    </a:p>
                    <a:p>
                      <a:pPr algn="ctr" fontAlgn="b"/>
                      <a:r>
                        <a:rPr lang="en-US" sz="1900" b="1" i="0" u="none" strike="noStrike" dirty="0" smtClean="0">
                          <a:solidFill>
                            <a:srgbClr val="000000"/>
                          </a:solidFill>
                          <a:latin typeface="Calibri"/>
                        </a:rPr>
                        <a:t>40 </a:t>
                      </a:r>
                      <a:r>
                        <a:rPr lang="en-US" sz="1900" b="1" i="0" u="none" strike="noStrike" dirty="0">
                          <a:solidFill>
                            <a:srgbClr val="000000"/>
                          </a:solidFill>
                          <a:latin typeface="Calibri"/>
                        </a:rPr>
                        <a:t>questions</a:t>
                      </a:r>
                    </a:p>
                  </a:txBody>
                  <a:tcPr marL="8343" marR="8343" marT="83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900" b="1" i="0" u="none" strike="noStrike">
                          <a:solidFill>
                            <a:srgbClr val="000000"/>
                          </a:solidFill>
                          <a:latin typeface="Calibri"/>
                        </a:rPr>
                        <a:t>N/A</a:t>
                      </a:r>
                    </a:p>
                  </a:txBody>
                  <a:tcPr marL="8343" marR="8343" marT="83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5042">
                <a:tc>
                  <a:txBody>
                    <a:bodyPr/>
                    <a:lstStyle/>
                    <a:p>
                      <a:pPr algn="l" fontAlgn="b"/>
                      <a:r>
                        <a:rPr lang="en-US" sz="2300" b="1" i="0" u="none" strike="noStrike">
                          <a:solidFill>
                            <a:srgbClr val="000000"/>
                          </a:solidFill>
                          <a:latin typeface="Calibri"/>
                        </a:rPr>
                        <a:t>Essay (optional)</a:t>
                      </a:r>
                    </a:p>
                  </a:txBody>
                  <a:tcPr marL="8343" marR="8343" marT="83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900" b="1" i="0" u="none" strike="noStrike" dirty="0">
                          <a:solidFill>
                            <a:srgbClr val="000000"/>
                          </a:solidFill>
                          <a:latin typeface="Calibri"/>
                        </a:rPr>
                        <a:t>40 minutes     </a:t>
                      </a:r>
                      <a:endParaRPr lang="en-US" sz="1900" b="1" i="0" u="none" strike="noStrike" dirty="0" smtClean="0">
                        <a:solidFill>
                          <a:srgbClr val="000000"/>
                        </a:solidFill>
                        <a:latin typeface="Calibri"/>
                      </a:endParaRPr>
                    </a:p>
                    <a:p>
                      <a:pPr algn="ctr" fontAlgn="b"/>
                      <a:r>
                        <a:rPr lang="en-US" sz="1900" b="1" i="0" u="none" strike="noStrike" dirty="0" smtClean="0">
                          <a:solidFill>
                            <a:srgbClr val="000000"/>
                          </a:solidFill>
                          <a:latin typeface="Calibri"/>
                        </a:rPr>
                        <a:t>1 </a:t>
                      </a:r>
                      <a:r>
                        <a:rPr lang="en-US" sz="1900" b="1" i="0" u="none" strike="noStrike" dirty="0">
                          <a:solidFill>
                            <a:srgbClr val="000000"/>
                          </a:solidFill>
                          <a:latin typeface="Calibri"/>
                        </a:rPr>
                        <a:t>essay</a:t>
                      </a:r>
                    </a:p>
                  </a:txBody>
                  <a:tcPr marL="8343" marR="8343" marT="83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900" b="1" i="0" u="none" strike="noStrike" dirty="0">
                          <a:solidFill>
                            <a:srgbClr val="000000"/>
                          </a:solidFill>
                          <a:latin typeface="Calibri"/>
                        </a:rPr>
                        <a:t>50 minutes  </a:t>
                      </a:r>
                      <a:endParaRPr lang="en-US" sz="1900" b="1" i="0" u="none" strike="noStrike" dirty="0" smtClean="0">
                        <a:solidFill>
                          <a:srgbClr val="000000"/>
                        </a:solidFill>
                        <a:latin typeface="Calibri"/>
                      </a:endParaRPr>
                    </a:p>
                    <a:p>
                      <a:pPr algn="ctr" fontAlgn="b"/>
                      <a:r>
                        <a:rPr lang="en-US" sz="1900" b="1" i="0" u="none" strike="noStrike" dirty="0" smtClean="0">
                          <a:solidFill>
                            <a:srgbClr val="000000"/>
                          </a:solidFill>
                          <a:latin typeface="Calibri"/>
                        </a:rPr>
                        <a:t>  </a:t>
                      </a:r>
                      <a:r>
                        <a:rPr lang="en-US" sz="1900" b="1" i="0" u="none" strike="noStrike" dirty="0">
                          <a:solidFill>
                            <a:srgbClr val="000000"/>
                          </a:solidFill>
                          <a:latin typeface="Calibri"/>
                        </a:rPr>
                        <a:t>1 essay</a:t>
                      </a:r>
                    </a:p>
                  </a:txBody>
                  <a:tcPr marL="8343" marR="8343" marT="83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the ACT Scored?</a:t>
            </a:r>
            <a:endParaRPr lang="en-US" dirty="0"/>
          </a:p>
        </p:txBody>
      </p:sp>
      <p:sp>
        <p:nvSpPr>
          <p:cNvPr id="3" name="Content Placeholder 2"/>
          <p:cNvSpPr>
            <a:spLocks noGrp="1"/>
          </p:cNvSpPr>
          <p:nvPr>
            <p:ph sz="quarter" idx="1"/>
          </p:nvPr>
        </p:nvSpPr>
        <p:spPr/>
        <p:txBody>
          <a:bodyPr>
            <a:normAutofit lnSpcReduction="10000"/>
          </a:bodyPr>
          <a:lstStyle/>
          <a:p>
            <a:r>
              <a:rPr lang="en-US" sz="3200" b="1" dirty="0" smtClean="0"/>
              <a:t>The ACT </a:t>
            </a:r>
            <a:r>
              <a:rPr lang="en-US" sz="3200" dirty="0" smtClean="0"/>
              <a:t>gives a composite score from 1-36.</a:t>
            </a:r>
          </a:p>
          <a:p>
            <a:r>
              <a:rPr lang="en-US" sz="3200" b="1" i="1" dirty="0" smtClean="0"/>
              <a:t>Composite score </a:t>
            </a:r>
            <a:r>
              <a:rPr lang="en-US" sz="3200" dirty="0" smtClean="0"/>
              <a:t>means we take an average of the scores from each section. </a:t>
            </a:r>
          </a:p>
          <a:p>
            <a:r>
              <a:rPr lang="en-US" sz="3200" dirty="0" smtClean="0"/>
              <a:t>Let’s say you make </a:t>
            </a:r>
            <a:r>
              <a:rPr lang="en-US" sz="3200" dirty="0" smtClean="0"/>
              <a:t>25 on English, 32 on Math, 28 on Reading, and 24 on Science. You’re overall composite score would be </a:t>
            </a:r>
            <a:r>
              <a:rPr lang="en-US" sz="3200" dirty="0" smtClean="0"/>
              <a:t>a </a:t>
            </a:r>
            <a:r>
              <a:rPr lang="en-US" sz="3200" b="1" dirty="0" smtClean="0"/>
              <a:t>28</a:t>
            </a:r>
            <a:r>
              <a:rPr lang="en-US" sz="3200" dirty="0" smtClean="0"/>
              <a:t>. Take the average  and round the result if it is not a whole number.</a:t>
            </a:r>
          </a:p>
          <a:p>
            <a:pPr>
              <a:buNone/>
            </a:pPr>
            <a:r>
              <a:rPr lang="en-US" sz="3200" dirty="0" smtClean="0"/>
              <a:t> </a:t>
            </a:r>
            <a:r>
              <a:rPr lang="en-US" sz="3200" dirty="0" smtClean="0"/>
              <a:t>  (25+32+28+25</a:t>
            </a:r>
            <a:r>
              <a:rPr lang="en-US" sz="3200" dirty="0" smtClean="0"/>
              <a:t>)/4 = </a:t>
            </a:r>
            <a:r>
              <a:rPr lang="en-US" sz="3200" dirty="0" smtClean="0"/>
              <a:t>27.5 …..</a:t>
            </a:r>
            <a:r>
              <a:rPr lang="en-US" sz="3200" b="1" dirty="0" smtClean="0"/>
              <a:t>28</a:t>
            </a: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the SAT scored?</a:t>
            </a:r>
            <a:endParaRPr lang="en-US" dirty="0"/>
          </a:p>
        </p:txBody>
      </p:sp>
      <p:sp>
        <p:nvSpPr>
          <p:cNvPr id="3" name="Content Placeholder 2"/>
          <p:cNvSpPr>
            <a:spLocks noGrp="1"/>
          </p:cNvSpPr>
          <p:nvPr>
            <p:ph sz="quarter" idx="1"/>
          </p:nvPr>
        </p:nvSpPr>
        <p:spPr/>
        <p:txBody>
          <a:bodyPr/>
          <a:lstStyle/>
          <a:p>
            <a:r>
              <a:rPr lang="en-US" dirty="0" smtClean="0"/>
              <a:t>The SAT is scored on a range between 400 and 1600</a:t>
            </a:r>
            <a:r>
              <a:rPr lang="en-US" dirty="0" smtClean="0"/>
              <a:t>.</a:t>
            </a:r>
          </a:p>
          <a:p>
            <a:r>
              <a:rPr lang="en-US" dirty="0" smtClean="0"/>
              <a:t> </a:t>
            </a:r>
            <a:r>
              <a:rPr lang="en-US" dirty="0" smtClean="0"/>
              <a:t>This is based on adding your Reading/Writing score from 200-800 and Math score from 200-800 together. </a:t>
            </a:r>
            <a:r>
              <a:rPr lang="en-US" dirty="0" smtClean="0"/>
              <a:t>*Note </a:t>
            </a:r>
            <a:r>
              <a:rPr lang="en-US" dirty="0" smtClean="0"/>
              <a:t>that even though there are three main multiple choice sections to the SAT—Reading, Writing, and Math—Reading and Writing are combined into one score out of 800.</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about the Essay scored?</a:t>
            </a:r>
            <a:endParaRPr lang="en-US" dirty="0"/>
          </a:p>
        </p:txBody>
      </p:sp>
      <p:sp>
        <p:nvSpPr>
          <p:cNvPr id="3" name="Content Placeholder 2"/>
          <p:cNvSpPr>
            <a:spLocks noGrp="1"/>
          </p:cNvSpPr>
          <p:nvPr>
            <p:ph sz="quarter" idx="1"/>
          </p:nvPr>
        </p:nvSpPr>
        <p:spPr>
          <a:xfrm>
            <a:off x="301752" y="1527048"/>
            <a:ext cx="8503920" cy="4797552"/>
          </a:xfrm>
        </p:spPr>
        <p:txBody>
          <a:bodyPr>
            <a:normAutofit lnSpcReduction="10000"/>
          </a:bodyPr>
          <a:lstStyle/>
          <a:p>
            <a:r>
              <a:rPr lang="en-US" i="1" dirty="0" smtClean="0"/>
              <a:t>ACT Essay</a:t>
            </a:r>
            <a:r>
              <a:rPr lang="en-US" dirty="0" smtClean="0"/>
              <a:t>: Two different graders score an essay from </a:t>
            </a:r>
            <a:r>
              <a:rPr lang="en-US" b="1" dirty="0" smtClean="0"/>
              <a:t>1 to 6</a:t>
            </a:r>
            <a:r>
              <a:rPr lang="en-US" dirty="0" smtClean="0"/>
              <a:t> on four different writing domains: Ideas and Analysis, Development and Support, Organization, and Language Use and Conventions. The raw score of points added up from the graders is converted to a scaled score from </a:t>
            </a:r>
            <a:r>
              <a:rPr lang="en-US" b="1" dirty="0" smtClean="0"/>
              <a:t>1 to 36</a:t>
            </a:r>
            <a:r>
              <a:rPr lang="en-US" dirty="0" smtClean="0"/>
              <a:t>.</a:t>
            </a:r>
          </a:p>
          <a:p>
            <a:r>
              <a:rPr lang="en-US" i="1" dirty="0" smtClean="0"/>
              <a:t>SAT Essay</a:t>
            </a:r>
            <a:r>
              <a:rPr lang="en-US" dirty="0" smtClean="0"/>
              <a:t>: Two graders score students from </a:t>
            </a:r>
            <a:r>
              <a:rPr lang="en-US" b="1" dirty="0" smtClean="0"/>
              <a:t>1 to 4</a:t>
            </a:r>
            <a:r>
              <a:rPr lang="en-US" dirty="0" smtClean="0"/>
              <a:t> in three different categories: Reading, Analysis, and Writing. These scores are added together but remain separate in categories, so students will receive </a:t>
            </a:r>
            <a:r>
              <a:rPr lang="en-US" b="1" dirty="0" smtClean="0"/>
              <a:t>three scores from 2 to 8</a:t>
            </a:r>
            <a:r>
              <a:rPr lang="en-US" dirty="0" smtClean="0"/>
              <a:t> for each category.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the essay is optional, should I do it?</a:t>
            </a:r>
            <a:endParaRPr lang="en-US" dirty="0"/>
          </a:p>
        </p:txBody>
      </p:sp>
      <p:sp>
        <p:nvSpPr>
          <p:cNvPr id="3" name="Content Placeholder 2"/>
          <p:cNvSpPr>
            <a:spLocks noGrp="1"/>
          </p:cNvSpPr>
          <p:nvPr>
            <p:ph sz="quarter" idx="1"/>
          </p:nvPr>
        </p:nvSpPr>
        <p:spPr/>
        <p:txBody>
          <a:bodyPr/>
          <a:lstStyle/>
          <a:p>
            <a:r>
              <a:rPr lang="en-US" dirty="0" smtClean="0"/>
              <a:t>Well, that depends on if the colleges you will apply to require the essay. It is considered the </a:t>
            </a:r>
            <a:r>
              <a:rPr lang="en-US" b="1" i="1" dirty="0" smtClean="0"/>
              <a:t>least</a:t>
            </a:r>
            <a:r>
              <a:rPr lang="en-US" dirty="0" smtClean="0"/>
              <a:t> important part of the tests and some colleges do not even require it, but…</a:t>
            </a:r>
          </a:p>
          <a:p>
            <a:pPr>
              <a:buNone/>
            </a:pPr>
            <a:endParaRPr lang="en-US" dirty="0" smtClean="0"/>
          </a:p>
          <a:p>
            <a:r>
              <a:rPr lang="en-US" dirty="0" smtClean="0"/>
              <a:t>If you are not 100% sure of all the colleges you will apply to, you should do the essay.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how are the essays different?</a:t>
            </a:r>
            <a:endParaRPr lang="en-US" dirty="0"/>
          </a:p>
        </p:txBody>
      </p:sp>
      <p:sp>
        <p:nvSpPr>
          <p:cNvPr id="3" name="Content Placeholder 2"/>
          <p:cNvSpPr>
            <a:spLocks noGrp="1"/>
          </p:cNvSpPr>
          <p:nvPr>
            <p:ph sz="quarter" idx="1"/>
          </p:nvPr>
        </p:nvSpPr>
        <p:spPr/>
        <p:txBody>
          <a:bodyPr/>
          <a:lstStyle/>
          <a:p>
            <a:pPr>
              <a:buNone/>
            </a:pPr>
            <a:r>
              <a:rPr lang="en-US" dirty="0" smtClean="0"/>
              <a:t>Check out this </a:t>
            </a:r>
            <a:r>
              <a:rPr lang="en-US" dirty="0" smtClean="0"/>
              <a:t>little video: </a:t>
            </a:r>
            <a:r>
              <a:rPr lang="en-US" dirty="0" smtClean="0">
                <a:hlinkClick r:id="rId2"/>
              </a:rPr>
              <a:t>https://</a:t>
            </a:r>
            <a:r>
              <a:rPr lang="en-US" dirty="0" smtClean="0">
                <a:hlinkClick r:id="rId2"/>
              </a:rPr>
              <a:t>www.youtube.com/watch?v=VWY_gOkl3LY</a:t>
            </a:r>
            <a:endParaRPr lang="en-US"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Bottom line on the essay…</a:t>
            </a:r>
            <a:endParaRPr lang="en-US" dirty="0"/>
          </a:p>
        </p:txBody>
      </p:sp>
      <p:sp>
        <p:nvSpPr>
          <p:cNvPr id="3" name="Content Placeholder 2"/>
          <p:cNvSpPr>
            <a:spLocks noGrp="1"/>
          </p:cNvSpPr>
          <p:nvPr>
            <p:ph sz="quarter" idx="1"/>
          </p:nvPr>
        </p:nvSpPr>
        <p:spPr>
          <a:xfrm>
            <a:off x="301752" y="1527048"/>
            <a:ext cx="8503920" cy="4568952"/>
          </a:xfrm>
        </p:spPr>
        <p:txBody>
          <a:bodyPr/>
          <a:lstStyle/>
          <a:p>
            <a:r>
              <a:rPr lang="en-US" dirty="0" smtClean="0"/>
              <a:t>If you are good at analyzing writing and pulling and embedding text evidence, the SAT is for you. The SAT does not want your opinions. It asks you to analyze the source and its author’s intentions. </a:t>
            </a:r>
          </a:p>
          <a:p>
            <a:r>
              <a:rPr lang="en-US" dirty="0" smtClean="0"/>
              <a:t>If you are good at forming logical arguments and persuasive writing, the ACT is a good match for you skills. The ACT wants an opinion and wants it backed up logically. </a:t>
            </a:r>
          </a:p>
          <a:p>
            <a:r>
              <a:rPr lang="en-US" dirty="0" smtClean="0"/>
              <a:t>Regardless, the essay is NOT the most important part of the test and will not affect your main score.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English vs. SAT Writing and Language</a:t>
            </a:r>
            <a:endParaRPr lang="en-US" dirty="0"/>
          </a:p>
        </p:txBody>
      </p:sp>
      <p:sp>
        <p:nvSpPr>
          <p:cNvPr id="3" name="Content Placeholder 2"/>
          <p:cNvSpPr>
            <a:spLocks noGrp="1"/>
          </p:cNvSpPr>
          <p:nvPr>
            <p:ph sz="quarter" idx="1"/>
          </p:nvPr>
        </p:nvSpPr>
        <p:spPr/>
        <p:txBody>
          <a:bodyPr/>
          <a:lstStyle/>
          <a:p>
            <a:pPr fontAlgn="base"/>
            <a:r>
              <a:rPr lang="en-US" b="1" dirty="0" smtClean="0"/>
              <a:t>Reading Level:</a:t>
            </a:r>
            <a:r>
              <a:rPr lang="en-US" dirty="0" smtClean="0"/>
              <a:t> All of the passages on the ACT English section are at a relatively easy reading level (say, about 9th grade). The passages on the SAT Writing &amp; Language section can vary in difficulty, however, from early high school to early college.</a:t>
            </a:r>
          </a:p>
          <a:p>
            <a:pPr fontAlgn="base">
              <a:buNone/>
            </a:pPr>
            <a:endParaRPr lang="en-US" dirty="0" smtClean="0"/>
          </a:p>
          <a:p>
            <a:pPr fontAlgn="base"/>
            <a:r>
              <a:rPr lang="en-US" b="1" dirty="0" smtClean="0"/>
              <a:t>Informational Graphic Questions:</a:t>
            </a:r>
            <a:r>
              <a:rPr lang="en-US" dirty="0" smtClean="0"/>
              <a:t> On the ACT, all of the questions are about the text. On the SAT, you’ll see a couple questions on tables and graphs connected to the text.</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183</TotalTime>
  <Words>863</Words>
  <Application>Microsoft Office PowerPoint</Application>
  <PresentationFormat>On-screen Show (4:3)</PresentationFormat>
  <Paragraphs>76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Civic</vt:lpstr>
      <vt:lpstr>SAT Prep Lesson #3</vt:lpstr>
      <vt:lpstr>A Basic Comparison of the Two Tests</vt:lpstr>
      <vt:lpstr>How is the ACT Scored?</vt:lpstr>
      <vt:lpstr>How is the SAT scored?</vt:lpstr>
      <vt:lpstr>How about the Essay scored?</vt:lpstr>
      <vt:lpstr>If the essay is optional, should I do it?</vt:lpstr>
      <vt:lpstr>But how are the essays different?</vt:lpstr>
      <vt:lpstr>Bottom line on the essay…</vt:lpstr>
      <vt:lpstr>ACT English vs. SAT Writing and Language</vt:lpstr>
      <vt:lpstr>How do the Math sections compare?</vt:lpstr>
      <vt:lpstr>How do the reading sections compare?</vt:lpstr>
      <vt:lpstr>What’s the deal with the ACT Science section?</vt:lpstr>
      <vt:lpstr>Which test is harder for time management?</vt:lpstr>
      <vt:lpstr>Where can I practice for the ACT?</vt:lpstr>
      <vt:lpstr>Learn the directions BEFORE you take the test!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Maura Masters</dc:creator>
  <cp:lastModifiedBy>Maura Masters</cp:lastModifiedBy>
  <cp:revision>24</cp:revision>
  <dcterms:created xsi:type="dcterms:W3CDTF">2016-11-07T00:57:55Z</dcterms:created>
  <dcterms:modified xsi:type="dcterms:W3CDTF">2016-11-07T04:01:02Z</dcterms:modified>
</cp:coreProperties>
</file>